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notesMasterIdLst>
    <p:notesMasterId r:id="rId13"/>
  </p:notesMasterIdLst>
  <p:sldIdLst>
    <p:sldId id="333" r:id="rId2"/>
    <p:sldId id="341" r:id="rId3"/>
    <p:sldId id="335" r:id="rId4"/>
    <p:sldId id="342" r:id="rId5"/>
    <p:sldId id="269" r:id="rId6"/>
    <p:sldId id="336" r:id="rId7"/>
    <p:sldId id="337" r:id="rId8"/>
    <p:sldId id="338" r:id="rId9"/>
    <p:sldId id="339" r:id="rId10"/>
    <p:sldId id="340" r:id="rId11"/>
    <p:sldId id="343" r:id="rId12"/>
  </p:sldIdLst>
  <p:sldSz cx="9906000" cy="6858000" type="A4"/>
  <p:notesSz cx="9144000" cy="6858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00FF"/>
    <a:srgbClr val="FFCCFF"/>
    <a:srgbClr val="FF99FF"/>
    <a:srgbClr val="66FFFF"/>
    <a:srgbClr val="A2001B"/>
    <a:srgbClr val="FFFF99"/>
    <a:srgbClr val="F79A81"/>
    <a:srgbClr val="90286B"/>
    <a:srgbClr val="CEE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92" autoAdjust="0"/>
    <p:restoredTop sz="94652" autoAdjust="0"/>
  </p:normalViewPr>
  <p:slideViewPr>
    <p:cSldViewPr>
      <p:cViewPr>
        <p:scale>
          <a:sx n="100" d="100"/>
          <a:sy n="100" d="100"/>
        </p:scale>
        <p:origin x="-1184" y="-368"/>
      </p:cViewPr>
      <p:guideLst>
        <p:guide orient="horz" pos="2160"/>
        <p:guide pos="312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14625" y="514350"/>
            <a:ext cx="371475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39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1474F31-048F-4EFD-ABFD-EF126F94A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6038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25" y="514350"/>
            <a:ext cx="3714750" cy="257175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25" y="514350"/>
            <a:ext cx="3714750" cy="257175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228601"/>
            <a:ext cx="84201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" y="4800600"/>
            <a:ext cx="74295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751218" y="4846320"/>
            <a:ext cx="154782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751218" y="0"/>
            <a:ext cx="154782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507ED3-B3B8-4AF7-A4A6-317F17E846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20BE2-D224-463B-97FA-0B8E8CAF1A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EEFF6-7C0F-414E-97D5-4C6887BAB3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447801"/>
            <a:ext cx="84201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228601"/>
            <a:ext cx="84201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B11341-FA53-4A03-95E4-6C8AE03DF8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66570" y="1574800"/>
            <a:ext cx="35661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14340" y="1574800"/>
            <a:ext cx="35661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A69F4-D774-404A-B590-EA28632DC5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3268" y="1572768"/>
            <a:ext cx="356616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63268" y="2259366"/>
            <a:ext cx="356616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17642" y="1572768"/>
            <a:ext cx="356616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17642" y="2259366"/>
            <a:ext cx="356616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E5029-5454-4FFB-B0A7-86DA2A3564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E7618-837D-488F-AF8B-15AF37BD18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FBA842-6D60-48A3-A2D1-9C12E8E802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1600200"/>
            <a:ext cx="5537729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600200"/>
            <a:ext cx="3259006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37EBD-3192-447C-86A8-32724D7730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751218" y="4846320"/>
            <a:ext cx="154782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750950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5715000"/>
            <a:ext cx="883285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9784999-6425-426D-9C3A-D9F0C54308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95300" y="4953000"/>
            <a:ext cx="883285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751218" y="0"/>
            <a:ext cx="154782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152718"/>
            <a:ext cx="62738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752601"/>
            <a:ext cx="8255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172201"/>
            <a:ext cx="371475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" y="6492876"/>
            <a:ext cx="371475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967814" y="5870284"/>
            <a:ext cx="1315721" cy="3955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65DCAAA-274A-4BD2-B581-9CD3B4993D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751218" y="0"/>
            <a:ext cx="154782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751218" y="1371600"/>
            <a:ext cx="154782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2480" y="4365105"/>
            <a:ext cx="9361040" cy="13234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ru-RU" baseline="30000" dirty="0"/>
              <a:t>1</a:t>
            </a:r>
            <a:r>
              <a:rPr lang="ru-RU" dirty="0"/>
              <a:t>Инститкут Физики взрыва РФЯЦ, </a:t>
            </a:r>
            <a:r>
              <a:rPr lang="ru-RU" dirty="0" err="1"/>
              <a:t>г.Саров</a:t>
            </a:r>
            <a:endParaRPr lang="en-US" dirty="0"/>
          </a:p>
          <a:p>
            <a:pPr algn="l"/>
            <a:r>
              <a:rPr lang="ru-RU" baseline="30000" dirty="0"/>
              <a:t>2</a:t>
            </a:r>
            <a:r>
              <a:rPr lang="ru-RU" dirty="0"/>
              <a:t>Институт металлургии и </a:t>
            </a:r>
            <a:r>
              <a:rPr lang="ru-RU" dirty="0" err="1"/>
              <a:t>материалловедения</a:t>
            </a:r>
            <a:r>
              <a:rPr lang="ru-RU" dirty="0"/>
              <a:t> им. </a:t>
            </a:r>
            <a:r>
              <a:rPr lang="ru-RU" dirty="0" err="1"/>
              <a:t>А.А.Байкова</a:t>
            </a:r>
            <a:r>
              <a:rPr lang="ru-RU" dirty="0"/>
              <a:t> РАН, </a:t>
            </a:r>
            <a:r>
              <a:rPr lang="ru-RU" dirty="0" err="1"/>
              <a:t>г.Москва</a:t>
            </a:r>
            <a:endParaRPr lang="en-US" dirty="0"/>
          </a:p>
          <a:p>
            <a:pPr algn="l"/>
            <a:r>
              <a:rPr lang="ru-RU" baseline="30000" dirty="0"/>
              <a:t>3</a:t>
            </a:r>
            <a:r>
              <a:rPr lang="ru-RU" dirty="0"/>
              <a:t>ЦНИИЧЕРМЕТ им. Бардина</a:t>
            </a:r>
            <a:endParaRPr lang="en-US" dirty="0"/>
          </a:p>
          <a:p>
            <a:pPr algn="l"/>
            <a:r>
              <a:rPr lang="ru-RU" baseline="30000" dirty="0"/>
              <a:t>4</a:t>
            </a:r>
            <a:r>
              <a:rPr lang="ru-RU" dirty="0"/>
              <a:t>Институт высоких температур РАН </a:t>
            </a:r>
            <a:r>
              <a:rPr lang="ru-RU" dirty="0" err="1"/>
              <a:t>г.Москва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2481" y="404665"/>
            <a:ext cx="9448600" cy="178510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18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ru-RU" sz="2400" b="1" dirty="0" smtClean="0"/>
              <a:t> </a:t>
            </a:r>
            <a:r>
              <a:rPr lang="ru-RU" sz="2400" b="1" dirty="0"/>
              <a:t>Исследование возможности создания методом сварки взрывом  биметаллического  материала </a:t>
            </a:r>
            <a:r>
              <a:rPr lang="ru-RU" sz="2400" b="1" dirty="0" err="1"/>
              <a:t>фехраль</a:t>
            </a:r>
            <a:r>
              <a:rPr lang="ru-RU" sz="2400" b="1" dirty="0"/>
              <a:t> (</a:t>
            </a:r>
            <a:r>
              <a:rPr lang="en-US" sz="2400" b="1" dirty="0"/>
              <a:t>Fe</a:t>
            </a:r>
            <a:r>
              <a:rPr lang="ru-RU" sz="2400" b="1" dirty="0"/>
              <a:t>-</a:t>
            </a:r>
            <a:r>
              <a:rPr lang="en-US" sz="2400" b="1" dirty="0"/>
              <a:t>Cr</a:t>
            </a:r>
            <a:r>
              <a:rPr lang="ru-RU" sz="2400" b="1" dirty="0"/>
              <a:t>-</a:t>
            </a:r>
            <a:r>
              <a:rPr lang="en-US" sz="2400" b="1" dirty="0"/>
              <a:t>Al</a:t>
            </a:r>
            <a:r>
              <a:rPr lang="ru-RU" sz="2400" b="1" dirty="0"/>
              <a:t>)+  медь </a:t>
            </a:r>
            <a:r>
              <a:rPr lang="en-US" sz="2400" b="1" dirty="0"/>
              <a:t>Cu</a:t>
            </a:r>
            <a:r>
              <a:rPr lang="ru-RU" sz="2400" b="1" dirty="0"/>
              <a:t>М1.</a:t>
            </a:r>
            <a:endParaRPr lang="en-US" sz="2400" dirty="0"/>
          </a:p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68625" y="2564904"/>
            <a:ext cx="6696744" cy="1200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Андреевских Л.А.</a:t>
            </a:r>
            <a:r>
              <a:rPr lang="ru-RU" sz="2400" baseline="30000" dirty="0"/>
              <a:t>1</a:t>
            </a:r>
            <a:r>
              <a:rPr lang="ru-RU" sz="2400" dirty="0"/>
              <a:t>, Дроздов А.А.</a:t>
            </a:r>
            <a:r>
              <a:rPr lang="ru-RU" sz="2400" baseline="30000" dirty="0"/>
              <a:t>2</a:t>
            </a:r>
            <a:r>
              <a:rPr lang="ru-RU" sz="2400" dirty="0"/>
              <a:t>, Михайлов А.Л..</a:t>
            </a:r>
            <a:r>
              <a:rPr lang="ru-RU" sz="2400" baseline="30000" dirty="0"/>
              <a:t>1</a:t>
            </a:r>
            <a:r>
              <a:rPr lang="ru-RU" sz="2400" dirty="0"/>
              <a:t>, </a:t>
            </a:r>
            <a:r>
              <a:rPr lang="ru-RU" sz="2400" dirty="0" err="1"/>
              <a:t>Самароков</a:t>
            </a:r>
            <a:r>
              <a:rPr lang="ru-RU" sz="2400" dirty="0"/>
              <a:t> Ю.М.</a:t>
            </a:r>
            <a:r>
              <a:rPr lang="ru-RU" sz="2400" baseline="30000" dirty="0"/>
              <a:t>1</a:t>
            </a:r>
            <a:r>
              <a:rPr lang="ru-RU" sz="2400" dirty="0"/>
              <a:t>,Скачков О.А.</a:t>
            </a:r>
            <a:r>
              <a:rPr lang="ru-RU" sz="2400" baseline="30000" dirty="0"/>
              <a:t>3</a:t>
            </a:r>
            <a:r>
              <a:rPr lang="ru-RU" sz="2400" dirty="0"/>
              <a:t>, </a:t>
            </a:r>
            <a:r>
              <a:rPr lang="ru-RU" sz="2400" dirty="0" err="1"/>
              <a:t>Дерибас</a:t>
            </a:r>
            <a:r>
              <a:rPr lang="ru-RU" sz="2400" dirty="0"/>
              <a:t> А.А.</a:t>
            </a:r>
            <a:r>
              <a:rPr lang="ru-RU" sz="2400" baseline="30000" dirty="0"/>
              <a:t>4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6696" y="188641"/>
            <a:ext cx="5472608" cy="61555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spcAft>
                <a:spcPts val="0"/>
              </a:spcAft>
            </a:pPr>
            <a:r>
              <a:rPr lang="ru-RU" altLang="en-US" sz="2400" b="1" dirty="0" smtClean="0">
                <a:solidFill>
                  <a:srgbClr val="000000"/>
                </a:solidFill>
              </a:rPr>
              <a:t>Граница раздела </a:t>
            </a:r>
            <a:r>
              <a:rPr lang="en-US" altLang="en-US" sz="2400" b="1" dirty="0" err="1" smtClean="0">
                <a:solidFill>
                  <a:srgbClr val="000000"/>
                </a:solidFill>
              </a:rPr>
              <a:t>FeCrAl</a:t>
            </a:r>
            <a:r>
              <a:rPr lang="ru-RU" altLang="en-US" sz="2400" b="1" dirty="0" smtClean="0">
                <a:solidFill>
                  <a:srgbClr val="000000"/>
                </a:solidFill>
              </a:rPr>
              <a:t>/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Cu</a:t>
            </a:r>
            <a:r>
              <a:rPr lang="ru-RU" altLang="en-US" sz="2400" b="1" dirty="0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spcAft>
                <a:spcPts val="0"/>
              </a:spcAft>
            </a:pPr>
            <a:endParaRPr lang="ru-RU" altLang="en-US" sz="1000" b="1" dirty="0" smtClean="0">
              <a:solidFill>
                <a:srgbClr val="000000"/>
              </a:solidFill>
            </a:endParaRPr>
          </a:p>
        </p:txBody>
      </p:sp>
      <p:pic>
        <p:nvPicPr>
          <p:cNvPr id="3" name="Рисунок 2" descr="06`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0512" y="2564904"/>
            <a:ext cx="4319016" cy="2923032"/>
          </a:xfrm>
          <a:prstGeom prst="rect">
            <a:avLst/>
          </a:prstGeom>
          <a:ln w="19050">
            <a:solidFill>
              <a:schemeClr val="bg1">
                <a:lumMod val="20000"/>
                <a:lumOff val="8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560512" y="5877272"/>
            <a:ext cx="4320479" cy="3385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</a:rPr>
              <a:t>Медь вытравлена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41032" y="1268760"/>
            <a:ext cx="4104456" cy="50475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00"/>
                </a:solidFill>
              </a:rPr>
              <a:t>Установлено, что даже в условиях кратковременного воздействия высоких температур и давлений наблюдается взаимная диффузия компонентов биметаллического материала в приграничных областях, что, несмотря на отсутствие ярко выраженного диффузионного слоя, обеспечивает хорошее сцепление между обеими частями композиции (по типу сцепления на границе матрица//армирующая фаза в композиционных материалах). Дополнительное сцепление достигается за счет формирования при взрыве сильно развитой поверхности раздела с образованием выступов более твердого материала (</a:t>
            </a:r>
            <a:r>
              <a:rPr lang="en-US" sz="1400" b="1" dirty="0" err="1" smtClean="0">
                <a:solidFill>
                  <a:srgbClr val="000000"/>
                </a:solidFill>
              </a:rPr>
              <a:t>FeCrAl</a:t>
            </a:r>
            <a:r>
              <a:rPr lang="ru-RU" sz="1400" b="1" dirty="0" smtClean="0">
                <a:solidFill>
                  <a:srgbClr val="000000"/>
                </a:solidFill>
              </a:rPr>
              <a:t>), которые проникают вглубь медной пластины, в результате чего площадь контакта во много раз превосходит первоначальную и за счет образования на границе раздела неравновесных твердых растворов на основе меди.       </a:t>
            </a:r>
            <a:endParaRPr lang="ru-RU" sz="1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2521" y="188640"/>
            <a:ext cx="8640960" cy="7386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spcAft>
                <a:spcPts val="0"/>
              </a:spcAft>
            </a:pPr>
            <a:endParaRPr lang="ru-RU" altLang="en-US" sz="600" b="1" dirty="0" smtClean="0">
              <a:solidFill>
                <a:srgbClr val="000000"/>
              </a:solidFill>
            </a:endParaRPr>
          </a:p>
          <a:p>
            <a:r>
              <a:rPr lang="ru-RU" sz="2400" dirty="0"/>
              <a:t>Литература</a:t>
            </a:r>
            <a:endParaRPr lang="en-US" sz="2400" dirty="0"/>
          </a:p>
          <a:p>
            <a:pPr eaLnBrk="1" hangingPunct="1">
              <a:spcAft>
                <a:spcPts val="0"/>
              </a:spcAft>
            </a:pPr>
            <a:r>
              <a:rPr lang="en-US" sz="1200" b="1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endParaRPr lang="ru-RU" sz="12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4" name="Прямоугольник 4"/>
          <p:cNvSpPr/>
          <p:nvPr/>
        </p:nvSpPr>
        <p:spPr>
          <a:xfrm>
            <a:off x="632520" y="1268760"/>
            <a:ext cx="8640960" cy="32316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ru-RU" sz="1800" b="1" dirty="0"/>
              <a:t>1.Скачков О. А. Конструкционные </a:t>
            </a:r>
            <a:r>
              <a:rPr lang="ru-RU" sz="1800" b="1" dirty="0" err="1"/>
              <a:t>высокожаростойкие</a:t>
            </a:r>
            <a:r>
              <a:rPr lang="ru-RU" sz="1800" b="1" dirty="0"/>
              <a:t> порошковые сплавы для работы при 1000 – 1600 </a:t>
            </a:r>
            <a:r>
              <a:rPr lang="ru-RU" sz="1800" b="1" dirty="0">
                <a:sym typeface="Symbol"/>
              </a:rPr>
              <a:t></a:t>
            </a:r>
            <a:r>
              <a:rPr lang="ru-RU" sz="1800" b="1" dirty="0"/>
              <a:t>С // Труды конференции «Теория и практика технологий производства изделий из композиционных материалов и новых металлических сплавов – 21 век». 30 января – 2 февраля 2001 г. МГУ. Москва – Россия, 2001. С. 116-120</a:t>
            </a:r>
            <a:endParaRPr lang="en-US" sz="1800" b="1" dirty="0"/>
          </a:p>
          <a:p>
            <a:pPr algn="l"/>
            <a:r>
              <a:rPr lang="ru-RU" sz="1800" b="1" dirty="0"/>
              <a:t>2  </a:t>
            </a:r>
            <a:r>
              <a:rPr lang="ru-RU" sz="1800" b="1" dirty="0" err="1"/>
              <a:t>А.А.Дерибас</a:t>
            </a:r>
            <a:r>
              <a:rPr lang="ru-RU" sz="1800" b="1" dirty="0"/>
              <a:t>. Физика упрочнения и сварки металлов взрывом. Новосибирск Наука 1980 </a:t>
            </a:r>
            <a:endParaRPr lang="en-US" sz="1800" b="1" dirty="0"/>
          </a:p>
          <a:p>
            <a:pPr algn="l"/>
            <a:r>
              <a:rPr lang="en-US" sz="1800" b="1" dirty="0"/>
              <a:t>3  </a:t>
            </a:r>
            <a:r>
              <a:rPr lang="en-US" sz="1800" b="1" dirty="0" err="1"/>
              <a:t>L.A.Andreevskich</a:t>
            </a:r>
            <a:r>
              <a:rPr lang="en-US" sz="1800" b="1" dirty="0"/>
              <a:t> at al  Explosive mixture for Explosive Welding of Thin </a:t>
            </a:r>
            <a:r>
              <a:rPr lang="en-US" sz="1800" b="1" dirty="0" err="1"/>
              <a:t>Foils.Propellants</a:t>
            </a:r>
            <a:r>
              <a:rPr lang="en-US" sz="1800" b="1" dirty="0"/>
              <a:t>, Explosives and </a:t>
            </a:r>
            <a:r>
              <a:rPr lang="en-US" sz="1800" b="1" dirty="0" err="1"/>
              <a:t>Pyrotecnics</a:t>
            </a:r>
            <a:r>
              <a:rPr lang="en-US" sz="1800" b="1" dirty="0"/>
              <a:t> March 2010.</a:t>
            </a:r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 </a:t>
            </a:r>
          </a:p>
          <a:p>
            <a:pPr algn="l"/>
            <a:r>
              <a:rPr lang="en-US" sz="1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80149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9"/>
          <p:cNvSpPr/>
          <p:nvPr/>
        </p:nvSpPr>
        <p:spPr>
          <a:xfrm>
            <a:off x="1208584" y="1052736"/>
            <a:ext cx="7488832" cy="543225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1600" b="1" dirty="0" err="1"/>
              <a:t>Фехраль</a:t>
            </a:r>
            <a:r>
              <a:rPr lang="ru-RU" sz="1600" b="1" dirty="0"/>
              <a:t> – сплав системы </a:t>
            </a:r>
            <a:r>
              <a:rPr lang="en-US" sz="1600" b="1" dirty="0"/>
              <a:t>Fe</a:t>
            </a:r>
            <a:r>
              <a:rPr lang="ru-RU" sz="1600" b="1" dirty="0"/>
              <a:t>-</a:t>
            </a:r>
            <a:r>
              <a:rPr lang="en-US" sz="1600" b="1" dirty="0"/>
              <a:t>Cr</a:t>
            </a:r>
            <a:r>
              <a:rPr lang="ru-RU" sz="1600" b="1" dirty="0"/>
              <a:t>-</a:t>
            </a:r>
            <a:r>
              <a:rPr lang="en-US" sz="1600" b="1" dirty="0"/>
              <a:t>Al</a:t>
            </a:r>
            <a:r>
              <a:rPr lang="ru-RU" sz="1600" b="1" dirty="0"/>
              <a:t>   отличается высокой жаростойкостью  при низкой плотности. Жаростойкость  этого материала, определённая по привесу на воздухе за 100 часов при температуре  1200 градусов Цельсия в 4-10 раз выше  чем у никелевых супер-сплавов. Плотность </a:t>
            </a:r>
            <a:r>
              <a:rPr lang="ru-RU" sz="1600" b="1" dirty="0" err="1"/>
              <a:t>фехраля</a:t>
            </a:r>
            <a:r>
              <a:rPr lang="ru-RU" sz="1600" b="1" dirty="0"/>
              <a:t> на 25% ниже плотности супер-сплавов, рабочая температура достигает 1450 градусов Цельсия при измерении в окислительной среде. </a:t>
            </a:r>
            <a:endParaRPr lang="en-US" sz="1600" b="1" dirty="0"/>
          </a:p>
          <a:p>
            <a:r>
              <a:rPr lang="ru-RU" sz="1600" b="1" dirty="0"/>
              <a:t>В настоящее время </a:t>
            </a:r>
            <a:r>
              <a:rPr lang="ru-RU" sz="1600" b="1" dirty="0" err="1"/>
              <a:t>фехраль</a:t>
            </a:r>
            <a:r>
              <a:rPr lang="ru-RU" sz="1600" b="1" dirty="0"/>
              <a:t> используется почти исключительно в качестве элементов нагревательных устройств[1]. </a:t>
            </a:r>
            <a:endParaRPr lang="en-US" sz="1600" b="1" dirty="0"/>
          </a:p>
          <a:p>
            <a:r>
              <a:rPr lang="ru-RU" sz="1600" b="1" dirty="0"/>
              <a:t>Для нанесения покрытий и создания многослойных специальных материалов уже в течение длительного времени используется  сварка взрывом Основные особенности </a:t>
            </a:r>
            <a:r>
              <a:rPr lang="ru-RU" sz="1600" b="1" dirty="0" err="1"/>
              <a:t>зтого</a:t>
            </a:r>
            <a:r>
              <a:rPr lang="ru-RU" sz="1600" b="1" dirty="0"/>
              <a:t> эффективного метода изложены в монографии [2]. .</a:t>
            </a:r>
            <a:endParaRPr lang="en-US" sz="1600" b="1" dirty="0"/>
          </a:p>
          <a:p>
            <a:r>
              <a:rPr lang="ru-RU" sz="1600" b="1" dirty="0"/>
              <a:t>Нами впервые исследована возможность создания двухслойного материала из меди М1 </a:t>
            </a:r>
            <a:r>
              <a:rPr lang="ru-RU" sz="1600" b="1" dirty="0" err="1"/>
              <a:t>t</a:t>
            </a:r>
            <a:r>
              <a:rPr lang="ru-RU" sz="1600" b="1" dirty="0"/>
              <a:t>=3мм и сплава </a:t>
            </a:r>
            <a:r>
              <a:rPr lang="ru-RU" sz="1600" b="1" dirty="0" err="1"/>
              <a:t>фехраль</a:t>
            </a:r>
            <a:r>
              <a:rPr lang="ru-RU" sz="1600" b="1" dirty="0"/>
              <a:t>  </a:t>
            </a:r>
            <a:r>
              <a:rPr lang="en-US" sz="1600" b="1" dirty="0"/>
              <a:t>t</a:t>
            </a:r>
            <a:r>
              <a:rPr lang="ru-RU" sz="1600" b="1" dirty="0"/>
              <a:t>=1мм. В качестве ВВ использовалась смесь из мощного бризантного ВВ ‒ порошкообразного </a:t>
            </a:r>
            <a:r>
              <a:rPr lang="ru-RU" sz="1600" b="1" dirty="0" err="1"/>
              <a:t>ТЭНа</a:t>
            </a:r>
            <a:r>
              <a:rPr lang="ru-RU" sz="1600" b="1" dirty="0"/>
              <a:t> и инертного «разбавителя» ‒ бикарбоната натрия (пищевой соды), имеющего большую газовую фазу при разложении. Технология получения этого ВВ описана нами в работе [3]. Механические свойства свариваемых материалов приведены в таблице 1</a:t>
            </a:r>
            <a:endParaRPr lang="en-US" sz="1600" b="1" dirty="0"/>
          </a:p>
          <a:p>
            <a:pPr eaLnBrk="1" hangingPunct="1">
              <a:spcAft>
                <a:spcPts val="0"/>
              </a:spcAft>
            </a:pPr>
            <a:endParaRPr lang="ru-RU" altLang="en-US" sz="11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рямоугольник 31"/>
          <p:cNvSpPr/>
          <p:nvPr/>
        </p:nvSpPr>
        <p:spPr>
          <a:xfrm>
            <a:off x="1254616" y="188640"/>
            <a:ext cx="7409150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Механические свойства свариваемых материалов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7919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2951957" y="190501"/>
            <a:ext cx="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en-US" sz="7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altLang="en-US" sz="2400">
              <a:latin typeface="Times New Roman" pitchFamily="18" charset="0"/>
            </a:endParaRPr>
          </a:p>
        </p:txBody>
      </p:sp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5167313" y="312738"/>
            <a:ext cx="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en-US" sz="7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altLang="en-US" sz="2400">
              <a:latin typeface="Times New Roman" pitchFamily="18" charset="0"/>
            </a:endParaRP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6065838" y="6143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en-US" sz="14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altLang="en-US" sz="2400">
              <a:latin typeface="Times New Roman" pitchFamily="18" charset="0"/>
            </a:endParaRPr>
          </a:p>
        </p:txBody>
      </p:sp>
      <p:sp>
        <p:nvSpPr>
          <p:cNvPr id="4102" name="Rectangle 11"/>
          <p:cNvSpPr>
            <a:spLocks noChangeArrowheads="1"/>
          </p:cNvSpPr>
          <p:nvPr/>
        </p:nvSpPr>
        <p:spPr bwMode="auto">
          <a:xfrm>
            <a:off x="5167313" y="815976"/>
            <a:ext cx="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en-US" sz="7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altLang="en-US" sz="2400">
              <a:latin typeface="Times New Roman" pitchFamily="18" charset="0"/>
            </a:endParaRPr>
          </a:p>
        </p:txBody>
      </p:sp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2928939" y="290513"/>
            <a:ext cx="19050" cy="190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en-US" altLang="en-US" sz="1800"/>
          </a:p>
        </p:txBody>
      </p:sp>
      <p:sp>
        <p:nvSpPr>
          <p:cNvPr id="4104" name="Line 13"/>
          <p:cNvSpPr>
            <a:spLocks noChangeShapeType="1"/>
          </p:cNvSpPr>
          <p:nvPr/>
        </p:nvSpPr>
        <p:spPr bwMode="auto">
          <a:xfrm>
            <a:off x="2928940" y="290513"/>
            <a:ext cx="1587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Rectangle 14"/>
          <p:cNvSpPr>
            <a:spLocks noChangeArrowheads="1"/>
          </p:cNvSpPr>
          <p:nvPr/>
        </p:nvSpPr>
        <p:spPr bwMode="auto">
          <a:xfrm>
            <a:off x="2928939" y="290513"/>
            <a:ext cx="19050" cy="190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en-US" altLang="en-US" sz="1800"/>
          </a:p>
        </p:txBody>
      </p:sp>
      <p:sp>
        <p:nvSpPr>
          <p:cNvPr id="4106" name="Line 15"/>
          <p:cNvSpPr>
            <a:spLocks noChangeShapeType="1"/>
          </p:cNvSpPr>
          <p:nvPr/>
        </p:nvSpPr>
        <p:spPr bwMode="auto">
          <a:xfrm>
            <a:off x="2928939" y="290515"/>
            <a:ext cx="190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" name="Line 16"/>
          <p:cNvSpPr>
            <a:spLocks noChangeShapeType="1"/>
          </p:cNvSpPr>
          <p:nvPr/>
        </p:nvSpPr>
        <p:spPr bwMode="auto">
          <a:xfrm>
            <a:off x="2928940" y="290513"/>
            <a:ext cx="1587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Rectangle 19"/>
          <p:cNvSpPr>
            <a:spLocks noChangeArrowheads="1"/>
          </p:cNvSpPr>
          <p:nvPr/>
        </p:nvSpPr>
        <p:spPr bwMode="auto">
          <a:xfrm>
            <a:off x="7327900" y="290513"/>
            <a:ext cx="19050" cy="190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en-US" altLang="en-US" sz="1800"/>
          </a:p>
        </p:txBody>
      </p:sp>
      <p:sp>
        <p:nvSpPr>
          <p:cNvPr id="4109" name="Line 20"/>
          <p:cNvSpPr>
            <a:spLocks noChangeShapeType="1"/>
          </p:cNvSpPr>
          <p:nvPr/>
        </p:nvSpPr>
        <p:spPr bwMode="auto">
          <a:xfrm>
            <a:off x="7327900" y="290513"/>
            <a:ext cx="1588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0" name="Rectangle 21"/>
          <p:cNvSpPr>
            <a:spLocks noChangeArrowheads="1"/>
          </p:cNvSpPr>
          <p:nvPr/>
        </p:nvSpPr>
        <p:spPr bwMode="auto">
          <a:xfrm>
            <a:off x="7327900" y="290513"/>
            <a:ext cx="19050" cy="190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en-US" altLang="en-US" sz="1800"/>
          </a:p>
        </p:txBody>
      </p:sp>
      <p:sp>
        <p:nvSpPr>
          <p:cNvPr id="4111" name="Line 22"/>
          <p:cNvSpPr>
            <a:spLocks noChangeShapeType="1"/>
          </p:cNvSpPr>
          <p:nvPr/>
        </p:nvSpPr>
        <p:spPr bwMode="auto">
          <a:xfrm>
            <a:off x="7327900" y="290515"/>
            <a:ext cx="190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2" name="Line 23"/>
          <p:cNvSpPr>
            <a:spLocks noChangeShapeType="1"/>
          </p:cNvSpPr>
          <p:nvPr/>
        </p:nvSpPr>
        <p:spPr bwMode="auto">
          <a:xfrm>
            <a:off x="7327900" y="290513"/>
            <a:ext cx="1588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5" name="Rectangle 34"/>
          <p:cNvSpPr>
            <a:spLocks noChangeArrowheads="1"/>
          </p:cNvSpPr>
          <p:nvPr/>
        </p:nvSpPr>
        <p:spPr bwMode="auto">
          <a:xfrm>
            <a:off x="2997994" y="1108075"/>
            <a:ext cx="0" cy="4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en-US" sz="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altLang="en-US" sz="2400">
              <a:latin typeface="Times New Roman" pitchFamily="18" charset="0"/>
            </a:endParaRPr>
          </a:p>
        </p:txBody>
      </p:sp>
      <p:sp>
        <p:nvSpPr>
          <p:cNvPr id="4117" name="Rectangle 36"/>
          <p:cNvSpPr>
            <a:spLocks noChangeArrowheads="1"/>
          </p:cNvSpPr>
          <p:nvPr/>
        </p:nvSpPr>
        <p:spPr bwMode="auto">
          <a:xfrm>
            <a:off x="6600826" y="3152777"/>
            <a:ext cx="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en-US" sz="11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altLang="en-US" sz="2400">
              <a:latin typeface="Times New Roman" pitchFamily="18" charset="0"/>
            </a:endParaRPr>
          </a:p>
        </p:txBody>
      </p:sp>
      <p:sp>
        <p:nvSpPr>
          <p:cNvPr id="4118" name="Rectangle 48"/>
          <p:cNvSpPr>
            <a:spLocks noChangeArrowheads="1"/>
          </p:cNvSpPr>
          <p:nvPr/>
        </p:nvSpPr>
        <p:spPr bwMode="auto">
          <a:xfrm>
            <a:off x="3887788" y="3311526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en-US" sz="1200" b="1">
                <a:solidFill>
                  <a:srgbClr val="000000"/>
                </a:solidFill>
                <a:latin typeface="Times New Roman" pitchFamily="18" charset="0"/>
              </a:rPr>
              <a:t>   </a:t>
            </a:r>
            <a:endParaRPr lang="ru-RU" altLang="en-US" sz="2400">
              <a:latin typeface="Times New Roman" pitchFamily="18" charset="0"/>
            </a:endParaRPr>
          </a:p>
        </p:txBody>
      </p:sp>
      <p:sp>
        <p:nvSpPr>
          <p:cNvPr id="4120" name="Rectangle 52"/>
          <p:cNvSpPr>
            <a:spLocks noChangeArrowheads="1"/>
          </p:cNvSpPr>
          <p:nvPr/>
        </p:nvSpPr>
        <p:spPr bwMode="auto">
          <a:xfrm>
            <a:off x="4467225" y="329723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en-US" sz="14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altLang="en-US" sz="2400">
              <a:latin typeface="Times New Roman" pitchFamily="18" charset="0"/>
            </a:endParaRPr>
          </a:p>
        </p:txBody>
      </p:sp>
      <p:sp>
        <p:nvSpPr>
          <p:cNvPr id="4121" name="Rectangle 53"/>
          <p:cNvSpPr>
            <a:spLocks noChangeArrowheads="1"/>
          </p:cNvSpPr>
          <p:nvPr/>
        </p:nvSpPr>
        <p:spPr bwMode="auto">
          <a:xfrm>
            <a:off x="4052888" y="3495676"/>
            <a:ext cx="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en-US" sz="7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altLang="en-US" sz="2400">
              <a:latin typeface="Times New Roman" pitchFamily="18" charset="0"/>
            </a:endParaRPr>
          </a:p>
        </p:txBody>
      </p:sp>
      <p:sp>
        <p:nvSpPr>
          <p:cNvPr id="4123" name="Rectangle 66"/>
          <p:cNvSpPr>
            <a:spLocks noChangeArrowheads="1"/>
          </p:cNvSpPr>
          <p:nvPr/>
        </p:nvSpPr>
        <p:spPr bwMode="auto">
          <a:xfrm>
            <a:off x="6935787" y="32940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en-US" sz="14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altLang="en-US" sz="2400">
              <a:latin typeface="Times New Roman" pitchFamily="18" charset="0"/>
            </a:endParaRPr>
          </a:p>
        </p:txBody>
      </p:sp>
      <p:sp>
        <p:nvSpPr>
          <p:cNvPr id="4124" name="Rectangle 67"/>
          <p:cNvSpPr>
            <a:spLocks noChangeArrowheads="1"/>
          </p:cNvSpPr>
          <p:nvPr/>
        </p:nvSpPr>
        <p:spPr bwMode="auto">
          <a:xfrm>
            <a:off x="6252370" y="3495676"/>
            <a:ext cx="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en-US" sz="7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altLang="en-US" sz="2400">
              <a:latin typeface="Times New Roman" pitchFamily="18" charset="0"/>
            </a:endParaRPr>
          </a:p>
        </p:txBody>
      </p:sp>
      <p:sp>
        <p:nvSpPr>
          <p:cNvPr id="4126" name="Rectangle 69"/>
          <p:cNvSpPr>
            <a:spLocks noChangeArrowheads="1"/>
          </p:cNvSpPr>
          <p:nvPr/>
        </p:nvSpPr>
        <p:spPr bwMode="auto">
          <a:xfrm>
            <a:off x="6777832" y="42862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en-US" sz="14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altLang="en-US" sz="2400">
              <a:latin typeface="Times New Roman" pitchFamily="18" charset="0"/>
            </a:endParaRPr>
          </a:p>
        </p:txBody>
      </p:sp>
      <p:sp>
        <p:nvSpPr>
          <p:cNvPr id="4129" name="Rectangle 79"/>
          <p:cNvSpPr>
            <a:spLocks noChangeArrowheads="1"/>
          </p:cNvSpPr>
          <p:nvPr/>
        </p:nvSpPr>
        <p:spPr bwMode="auto">
          <a:xfrm>
            <a:off x="7332662" y="4672013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en-US" sz="12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altLang="en-US" sz="2400">
              <a:latin typeface="Times New Roman" pitchFamily="18" charset="0"/>
            </a:endParaRPr>
          </a:p>
        </p:txBody>
      </p:sp>
      <p:sp>
        <p:nvSpPr>
          <p:cNvPr id="4130" name="Rectangle 106"/>
          <p:cNvSpPr>
            <a:spLocks noChangeArrowheads="1"/>
          </p:cNvSpPr>
          <p:nvPr/>
        </p:nvSpPr>
        <p:spPr bwMode="auto">
          <a:xfrm>
            <a:off x="3930650" y="5297488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en-US" sz="12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altLang="en-US" sz="2400">
              <a:latin typeface="Times New Roman" pitchFamily="18" charset="0"/>
            </a:endParaRPr>
          </a:p>
        </p:txBody>
      </p:sp>
      <p:sp>
        <p:nvSpPr>
          <p:cNvPr id="4131" name="Rectangle 152"/>
          <p:cNvSpPr>
            <a:spLocks noChangeArrowheads="1"/>
          </p:cNvSpPr>
          <p:nvPr/>
        </p:nvSpPr>
        <p:spPr bwMode="auto">
          <a:xfrm>
            <a:off x="2925763" y="6283327"/>
            <a:ext cx="0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en-US" sz="1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altLang="en-US" sz="2400">
              <a:latin typeface="Times New Roman" pitchFamily="18" charset="0"/>
            </a:endParaRPr>
          </a:p>
        </p:txBody>
      </p:sp>
      <p:sp>
        <p:nvSpPr>
          <p:cNvPr id="4132" name="Rectangle 153"/>
          <p:cNvSpPr>
            <a:spLocks noChangeArrowheads="1"/>
          </p:cNvSpPr>
          <p:nvPr/>
        </p:nvSpPr>
        <p:spPr bwMode="auto">
          <a:xfrm>
            <a:off x="2925763" y="6292852"/>
            <a:ext cx="0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en-US" sz="1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altLang="en-US" sz="2400">
              <a:latin typeface="Times New Roman" pitchFamily="18" charset="0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239425"/>
              </p:ext>
            </p:extLst>
          </p:nvPr>
        </p:nvGraphicFramePr>
        <p:xfrm>
          <a:off x="920552" y="687342"/>
          <a:ext cx="7920880" cy="166153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96144"/>
                <a:gridCol w="1512168"/>
                <a:gridCol w="1512168"/>
                <a:gridCol w="2088232"/>
                <a:gridCol w="1512168"/>
              </a:tblGrid>
              <a:tr h="9885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/>
                    </a:p>
                    <a:p>
                      <a:pPr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Марка</a:t>
                      </a:r>
                      <a:endParaRPr lang="ru-RU" sz="16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Предел </a:t>
                      </a:r>
                      <a:r>
                        <a:rPr lang="ru-RU" sz="1600" dirty="0"/>
                        <a:t>текучести </a:t>
                      </a:r>
                      <a:r>
                        <a:rPr lang="ru-RU" sz="1600" dirty="0">
                          <a:sym typeface="Symbol"/>
                        </a:rPr>
                        <a:t></a:t>
                      </a:r>
                      <a:r>
                        <a:rPr lang="ru-RU" sz="1600" baseline="-25000" dirty="0"/>
                        <a:t>0,2</a:t>
                      </a:r>
                      <a:r>
                        <a:rPr lang="ru-RU" sz="1600" dirty="0"/>
                        <a:t>, МПа</a:t>
                      </a:r>
                      <a:endParaRPr lang="ru-RU" sz="16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Относительное удлинение </a:t>
                      </a:r>
                      <a:r>
                        <a:rPr lang="ru-RU" sz="1600" dirty="0">
                          <a:sym typeface="Symbol"/>
                        </a:rPr>
                        <a:t></a:t>
                      </a:r>
                      <a:r>
                        <a:rPr lang="ru-RU" sz="1600" dirty="0"/>
                        <a:t>, %</a:t>
                      </a:r>
                      <a:endParaRPr lang="ru-RU" sz="16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Твердость НВ,  МПа</a:t>
                      </a:r>
                      <a:endParaRPr lang="ru-RU" sz="16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4343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/>
                        <a:t>Фехраль</a:t>
                      </a:r>
                      <a:endParaRPr lang="ru-RU" sz="16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800-960</a:t>
                      </a:r>
                      <a:endParaRPr lang="ru-RU" sz="16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ym typeface="Symbol"/>
                        </a:rPr>
                        <a:t></a:t>
                      </a:r>
                      <a:r>
                        <a:rPr lang="ru-RU" sz="1600" dirty="0"/>
                        <a:t>800</a:t>
                      </a:r>
                      <a:endParaRPr lang="ru-RU" sz="16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7.8</a:t>
                      </a:r>
                      <a:endParaRPr lang="ru-RU" sz="16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200-250</a:t>
                      </a:r>
                      <a:endParaRPr lang="ru-RU" sz="16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2952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Медь М1</a:t>
                      </a:r>
                      <a:endParaRPr lang="ru-RU" sz="1600" b="1">
                        <a:solidFill>
                          <a:schemeClr val="accent4">
                            <a:lumMod val="1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220</a:t>
                      </a:r>
                      <a:endParaRPr lang="ru-RU" sz="16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60-80</a:t>
                      </a:r>
                      <a:endParaRPr lang="ru-RU" sz="16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60</a:t>
                      </a:r>
                      <a:endParaRPr lang="ru-RU" sz="16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35-45</a:t>
                      </a:r>
                      <a:endParaRPr lang="ru-RU" sz="16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3" name="Рисунок 32"/>
          <p:cNvPicPr/>
          <p:nvPr/>
        </p:nvPicPr>
        <p:blipFill>
          <a:blip r:embed="rId3" cstate="print">
            <a:lum bright="-20000" contrast="30000"/>
            <a:grayscl/>
          </a:blip>
          <a:srcRect/>
          <a:stretch>
            <a:fillRect/>
          </a:stretch>
        </p:blipFill>
        <p:spPr bwMode="auto">
          <a:xfrm>
            <a:off x="632520" y="2811636"/>
            <a:ext cx="4025900" cy="184150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34" name="Рисунок 33"/>
          <p:cNvPicPr/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lum contrast="40000"/>
          </a:blip>
          <a:srcRect/>
          <a:stretch>
            <a:fillRect/>
          </a:stretch>
        </p:blipFill>
        <p:spPr bwMode="auto">
          <a:xfrm>
            <a:off x="5385048" y="2708920"/>
            <a:ext cx="4097660" cy="2736304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5" name="Прямоугольник 34"/>
          <p:cNvSpPr/>
          <p:nvPr/>
        </p:nvSpPr>
        <p:spPr>
          <a:xfrm>
            <a:off x="200472" y="5445226"/>
            <a:ext cx="5112568" cy="95410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1 - Заряд ВВ; 2 - Формирующая рамка для заряда ВВ; 3 - Метаемая пластина из сплава </a:t>
            </a:r>
            <a:r>
              <a:rPr lang="ru-RU" sz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фехраль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4 - Дистанционные элементы; 5 - Неподвижная заготовка из меди М1; 6 - Подложка (песок, дерево).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9"/>
          <p:cNvSpPr/>
          <p:nvPr/>
        </p:nvSpPr>
        <p:spPr>
          <a:xfrm>
            <a:off x="1208584" y="79117"/>
            <a:ext cx="7488832" cy="92333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1800" b="1" dirty="0"/>
              <a:t>Параметры сварки взрывом, обеспечивающие получение  биметалла медь М1+– </a:t>
            </a:r>
            <a:r>
              <a:rPr lang="ru-RU" sz="1800" b="1" dirty="0" err="1"/>
              <a:t>фехраль</a:t>
            </a:r>
            <a:r>
              <a:rPr lang="ru-RU" sz="1800" b="1" dirty="0"/>
              <a:t>  необходимого качества, приведены в Таблице 2.</a:t>
            </a:r>
            <a:endParaRPr lang="en-US" sz="1800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357740"/>
              </p:ext>
            </p:extLst>
          </p:nvPr>
        </p:nvGraphicFramePr>
        <p:xfrm>
          <a:off x="1784648" y="1131853"/>
          <a:ext cx="6408712" cy="2368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3" imgW="6083300" imgH="2247900" progId="Word.Document.12">
                  <p:embed/>
                </p:oleObj>
              </mc:Choice>
              <mc:Fallback>
                <p:oleObj name="Document" r:id="rId3" imgW="6083300" imgH="2247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84648" y="1131853"/>
                        <a:ext cx="6408712" cy="23681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29"/>
          <p:cNvSpPr/>
          <p:nvPr/>
        </p:nvSpPr>
        <p:spPr>
          <a:xfrm>
            <a:off x="1280592" y="3148077"/>
            <a:ext cx="7488832" cy="3593291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1700" b="1" dirty="0"/>
              <a:t>В результате проведённой работы изготовлены биметаллические пластины, из которых были вырезаны образцы для приготовления микрошлифов. На рисунке  отчетливо видна характерная волнообразная форма соединения составляющих </a:t>
            </a:r>
            <a:r>
              <a:rPr lang="ru-RU" sz="1700" b="1" dirty="0" err="1"/>
              <a:t>миатериалов</a:t>
            </a:r>
            <a:r>
              <a:rPr lang="ru-RU" sz="1700" b="1" dirty="0"/>
              <a:t> данного биметалла, обычно свойственная качественным соединениям любых металлов, получаемых сваркой взрывом</a:t>
            </a:r>
            <a:r>
              <a:rPr lang="ru-RU" sz="1700" b="1" dirty="0" smtClean="0"/>
              <a:t>.</a:t>
            </a:r>
            <a:r>
              <a:rPr lang="ru-RU" sz="1700" b="1" dirty="0"/>
              <a:t> </a:t>
            </a:r>
            <a:endParaRPr lang="en-US" sz="1700" b="1" dirty="0"/>
          </a:p>
          <a:p>
            <a:r>
              <a:rPr lang="ru-RU" sz="1700" b="1" dirty="0"/>
              <a:t>2. Полученный двухслойный </a:t>
            </a:r>
            <a:r>
              <a:rPr lang="ru-RU" sz="1700" b="1" dirty="0" err="1"/>
              <a:t>матероиал</a:t>
            </a:r>
            <a:r>
              <a:rPr lang="ru-RU" sz="1700" b="1" dirty="0"/>
              <a:t>  </a:t>
            </a:r>
            <a:r>
              <a:rPr lang="ru-RU" sz="1700" b="1" dirty="0" err="1"/>
              <a:t>фехраль</a:t>
            </a:r>
            <a:r>
              <a:rPr lang="ru-RU" sz="1700" b="1" dirty="0"/>
              <a:t>-медь  можно предложить, к примеру, в качестве модельного материала теплообменников, где нагрев от высокотемпературного агрессивного газа  происходит за счет теплопередачи через </a:t>
            </a:r>
            <a:r>
              <a:rPr lang="ru-RU" sz="1700" b="1" dirty="0" err="1"/>
              <a:t>высокожаростойкую</a:t>
            </a:r>
            <a:r>
              <a:rPr lang="ru-RU" sz="1700" b="1" dirty="0"/>
              <a:t> и</a:t>
            </a:r>
            <a:endParaRPr lang="en-US" sz="1700" b="1" dirty="0"/>
          </a:p>
          <a:p>
            <a:r>
              <a:rPr lang="ru-RU" sz="1700" b="1" dirty="0"/>
              <a:t> коррозионностойкую  стенку из </a:t>
            </a:r>
            <a:r>
              <a:rPr lang="ru-RU" sz="1700" b="1" dirty="0" err="1"/>
              <a:t>фехраля</a:t>
            </a:r>
            <a:r>
              <a:rPr lang="ru-RU" sz="1700" b="1" dirty="0"/>
              <a:t>.</a:t>
            </a:r>
            <a:endParaRPr lang="en-US" sz="1700" b="1" dirty="0"/>
          </a:p>
        </p:txBody>
      </p:sp>
    </p:spTree>
    <p:extLst>
      <p:ext uri="{BB962C8B-B14F-4D97-AF65-F5344CB8AC3E}">
        <p14:creationId xmlns:p14="http://schemas.microsoft.com/office/powerpoint/2010/main" val="4243843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2951957" y="190501"/>
            <a:ext cx="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en-US" sz="7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altLang="en-US" sz="2400">
              <a:latin typeface="Times New Roman" pitchFamily="18" charset="0"/>
            </a:endParaRPr>
          </a:p>
        </p:txBody>
      </p:sp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5167313" y="312738"/>
            <a:ext cx="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en-US" sz="7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altLang="en-US" sz="2400">
              <a:latin typeface="Times New Roman" pitchFamily="18" charset="0"/>
            </a:endParaRP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6065838" y="6143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en-US" sz="14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altLang="en-US" sz="2400">
              <a:latin typeface="Times New Roman" pitchFamily="18" charset="0"/>
            </a:endParaRPr>
          </a:p>
        </p:txBody>
      </p:sp>
      <p:sp>
        <p:nvSpPr>
          <p:cNvPr id="4102" name="Rectangle 11"/>
          <p:cNvSpPr>
            <a:spLocks noChangeArrowheads="1"/>
          </p:cNvSpPr>
          <p:nvPr/>
        </p:nvSpPr>
        <p:spPr bwMode="auto">
          <a:xfrm>
            <a:off x="5167313" y="815976"/>
            <a:ext cx="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en-US" sz="7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altLang="en-US" sz="2400">
              <a:latin typeface="Times New Roman" pitchFamily="18" charset="0"/>
            </a:endParaRPr>
          </a:p>
        </p:txBody>
      </p:sp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2928939" y="290513"/>
            <a:ext cx="19050" cy="190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en-US" altLang="en-US" sz="1800"/>
          </a:p>
        </p:txBody>
      </p:sp>
      <p:sp>
        <p:nvSpPr>
          <p:cNvPr id="4104" name="Line 13"/>
          <p:cNvSpPr>
            <a:spLocks noChangeShapeType="1"/>
          </p:cNvSpPr>
          <p:nvPr/>
        </p:nvSpPr>
        <p:spPr bwMode="auto">
          <a:xfrm>
            <a:off x="2928940" y="290513"/>
            <a:ext cx="1587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Rectangle 14"/>
          <p:cNvSpPr>
            <a:spLocks noChangeArrowheads="1"/>
          </p:cNvSpPr>
          <p:nvPr/>
        </p:nvSpPr>
        <p:spPr bwMode="auto">
          <a:xfrm>
            <a:off x="2928939" y="290513"/>
            <a:ext cx="19050" cy="190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en-US" altLang="en-US" sz="1800"/>
          </a:p>
        </p:txBody>
      </p:sp>
      <p:sp>
        <p:nvSpPr>
          <p:cNvPr id="4106" name="Line 15"/>
          <p:cNvSpPr>
            <a:spLocks noChangeShapeType="1"/>
          </p:cNvSpPr>
          <p:nvPr/>
        </p:nvSpPr>
        <p:spPr bwMode="auto">
          <a:xfrm>
            <a:off x="2928939" y="290515"/>
            <a:ext cx="190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" name="Line 16"/>
          <p:cNvSpPr>
            <a:spLocks noChangeShapeType="1"/>
          </p:cNvSpPr>
          <p:nvPr/>
        </p:nvSpPr>
        <p:spPr bwMode="auto">
          <a:xfrm>
            <a:off x="2928940" y="290513"/>
            <a:ext cx="1587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Rectangle 19"/>
          <p:cNvSpPr>
            <a:spLocks noChangeArrowheads="1"/>
          </p:cNvSpPr>
          <p:nvPr/>
        </p:nvSpPr>
        <p:spPr bwMode="auto">
          <a:xfrm>
            <a:off x="7327900" y="290513"/>
            <a:ext cx="19050" cy="190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en-US" altLang="en-US" sz="1800"/>
          </a:p>
        </p:txBody>
      </p:sp>
      <p:sp>
        <p:nvSpPr>
          <p:cNvPr id="4109" name="Line 20"/>
          <p:cNvSpPr>
            <a:spLocks noChangeShapeType="1"/>
          </p:cNvSpPr>
          <p:nvPr/>
        </p:nvSpPr>
        <p:spPr bwMode="auto">
          <a:xfrm>
            <a:off x="7327900" y="290513"/>
            <a:ext cx="1588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0" name="Rectangle 21"/>
          <p:cNvSpPr>
            <a:spLocks noChangeArrowheads="1"/>
          </p:cNvSpPr>
          <p:nvPr/>
        </p:nvSpPr>
        <p:spPr bwMode="auto">
          <a:xfrm>
            <a:off x="7327900" y="290513"/>
            <a:ext cx="19050" cy="190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en-US" altLang="en-US" sz="1800"/>
          </a:p>
        </p:txBody>
      </p:sp>
      <p:sp>
        <p:nvSpPr>
          <p:cNvPr id="4111" name="Line 22"/>
          <p:cNvSpPr>
            <a:spLocks noChangeShapeType="1"/>
          </p:cNvSpPr>
          <p:nvPr/>
        </p:nvSpPr>
        <p:spPr bwMode="auto">
          <a:xfrm>
            <a:off x="7327900" y="290515"/>
            <a:ext cx="190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2" name="Line 23"/>
          <p:cNvSpPr>
            <a:spLocks noChangeShapeType="1"/>
          </p:cNvSpPr>
          <p:nvPr/>
        </p:nvSpPr>
        <p:spPr bwMode="auto">
          <a:xfrm>
            <a:off x="7327900" y="290513"/>
            <a:ext cx="1588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5" name="Rectangle 34"/>
          <p:cNvSpPr>
            <a:spLocks noChangeArrowheads="1"/>
          </p:cNvSpPr>
          <p:nvPr/>
        </p:nvSpPr>
        <p:spPr bwMode="auto">
          <a:xfrm>
            <a:off x="2997994" y="1108075"/>
            <a:ext cx="0" cy="4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en-US" sz="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altLang="en-US" sz="2400">
              <a:latin typeface="Times New Roman" pitchFamily="18" charset="0"/>
            </a:endParaRPr>
          </a:p>
        </p:txBody>
      </p:sp>
      <p:sp>
        <p:nvSpPr>
          <p:cNvPr id="4117" name="Rectangle 36"/>
          <p:cNvSpPr>
            <a:spLocks noChangeArrowheads="1"/>
          </p:cNvSpPr>
          <p:nvPr/>
        </p:nvSpPr>
        <p:spPr bwMode="auto">
          <a:xfrm>
            <a:off x="6600826" y="3152777"/>
            <a:ext cx="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en-US" sz="11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altLang="en-US" sz="2400">
              <a:latin typeface="Times New Roman" pitchFamily="18" charset="0"/>
            </a:endParaRPr>
          </a:p>
        </p:txBody>
      </p:sp>
      <p:sp>
        <p:nvSpPr>
          <p:cNvPr id="4118" name="Rectangle 48"/>
          <p:cNvSpPr>
            <a:spLocks noChangeArrowheads="1"/>
          </p:cNvSpPr>
          <p:nvPr/>
        </p:nvSpPr>
        <p:spPr bwMode="auto">
          <a:xfrm>
            <a:off x="3887788" y="3311526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en-US" sz="1200" b="1">
                <a:solidFill>
                  <a:srgbClr val="000000"/>
                </a:solidFill>
                <a:latin typeface="Times New Roman" pitchFamily="18" charset="0"/>
              </a:rPr>
              <a:t>   </a:t>
            </a:r>
            <a:endParaRPr lang="ru-RU" altLang="en-US" sz="2400">
              <a:latin typeface="Times New Roman" pitchFamily="18" charset="0"/>
            </a:endParaRPr>
          </a:p>
        </p:txBody>
      </p:sp>
      <p:sp>
        <p:nvSpPr>
          <p:cNvPr id="4120" name="Rectangle 52"/>
          <p:cNvSpPr>
            <a:spLocks noChangeArrowheads="1"/>
          </p:cNvSpPr>
          <p:nvPr/>
        </p:nvSpPr>
        <p:spPr bwMode="auto">
          <a:xfrm>
            <a:off x="4467225" y="329723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en-US" sz="14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altLang="en-US" sz="2400">
              <a:latin typeface="Times New Roman" pitchFamily="18" charset="0"/>
            </a:endParaRPr>
          </a:p>
        </p:txBody>
      </p:sp>
      <p:sp>
        <p:nvSpPr>
          <p:cNvPr id="4121" name="Rectangle 53"/>
          <p:cNvSpPr>
            <a:spLocks noChangeArrowheads="1"/>
          </p:cNvSpPr>
          <p:nvPr/>
        </p:nvSpPr>
        <p:spPr bwMode="auto">
          <a:xfrm>
            <a:off x="4052888" y="3495676"/>
            <a:ext cx="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en-US" sz="7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altLang="en-US" sz="2400">
              <a:latin typeface="Times New Roman" pitchFamily="18" charset="0"/>
            </a:endParaRPr>
          </a:p>
        </p:txBody>
      </p:sp>
      <p:sp>
        <p:nvSpPr>
          <p:cNvPr id="4123" name="Rectangle 66"/>
          <p:cNvSpPr>
            <a:spLocks noChangeArrowheads="1"/>
          </p:cNvSpPr>
          <p:nvPr/>
        </p:nvSpPr>
        <p:spPr bwMode="auto">
          <a:xfrm>
            <a:off x="6935787" y="32940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en-US" sz="14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altLang="en-US" sz="2400">
              <a:latin typeface="Times New Roman" pitchFamily="18" charset="0"/>
            </a:endParaRPr>
          </a:p>
        </p:txBody>
      </p:sp>
      <p:sp>
        <p:nvSpPr>
          <p:cNvPr id="4124" name="Rectangle 67"/>
          <p:cNvSpPr>
            <a:spLocks noChangeArrowheads="1"/>
          </p:cNvSpPr>
          <p:nvPr/>
        </p:nvSpPr>
        <p:spPr bwMode="auto">
          <a:xfrm>
            <a:off x="6252370" y="3495676"/>
            <a:ext cx="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en-US" sz="7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altLang="en-US" sz="2400">
              <a:latin typeface="Times New Roman" pitchFamily="18" charset="0"/>
            </a:endParaRPr>
          </a:p>
        </p:txBody>
      </p:sp>
      <p:sp>
        <p:nvSpPr>
          <p:cNvPr id="4126" name="Rectangle 69"/>
          <p:cNvSpPr>
            <a:spLocks noChangeArrowheads="1"/>
          </p:cNvSpPr>
          <p:nvPr/>
        </p:nvSpPr>
        <p:spPr bwMode="auto">
          <a:xfrm>
            <a:off x="6777832" y="42862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en-US" sz="14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altLang="en-US" sz="2400">
              <a:latin typeface="Times New Roman" pitchFamily="18" charset="0"/>
            </a:endParaRPr>
          </a:p>
        </p:txBody>
      </p:sp>
      <p:sp>
        <p:nvSpPr>
          <p:cNvPr id="4129" name="Rectangle 79"/>
          <p:cNvSpPr>
            <a:spLocks noChangeArrowheads="1"/>
          </p:cNvSpPr>
          <p:nvPr/>
        </p:nvSpPr>
        <p:spPr bwMode="auto">
          <a:xfrm>
            <a:off x="7332662" y="4672013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en-US" sz="12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altLang="en-US" sz="2400">
              <a:latin typeface="Times New Roman" pitchFamily="18" charset="0"/>
            </a:endParaRPr>
          </a:p>
        </p:txBody>
      </p:sp>
      <p:sp>
        <p:nvSpPr>
          <p:cNvPr id="4130" name="Rectangle 106"/>
          <p:cNvSpPr>
            <a:spLocks noChangeArrowheads="1"/>
          </p:cNvSpPr>
          <p:nvPr/>
        </p:nvSpPr>
        <p:spPr bwMode="auto">
          <a:xfrm>
            <a:off x="3930650" y="5297488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en-US" sz="12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altLang="en-US" sz="2400">
              <a:latin typeface="Times New Roman" pitchFamily="18" charset="0"/>
            </a:endParaRPr>
          </a:p>
        </p:txBody>
      </p:sp>
      <p:sp>
        <p:nvSpPr>
          <p:cNvPr id="4131" name="Rectangle 152"/>
          <p:cNvSpPr>
            <a:spLocks noChangeArrowheads="1"/>
          </p:cNvSpPr>
          <p:nvPr/>
        </p:nvSpPr>
        <p:spPr bwMode="auto">
          <a:xfrm>
            <a:off x="2925763" y="6283327"/>
            <a:ext cx="0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en-US" sz="1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altLang="en-US" sz="2400">
              <a:latin typeface="Times New Roman" pitchFamily="18" charset="0"/>
            </a:endParaRPr>
          </a:p>
        </p:txBody>
      </p:sp>
      <p:sp>
        <p:nvSpPr>
          <p:cNvPr id="4132" name="Rectangle 153"/>
          <p:cNvSpPr>
            <a:spLocks noChangeArrowheads="1"/>
          </p:cNvSpPr>
          <p:nvPr/>
        </p:nvSpPr>
        <p:spPr bwMode="auto">
          <a:xfrm>
            <a:off x="2925763" y="6292852"/>
            <a:ext cx="0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en-US" sz="1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altLang="en-US" sz="2400">
              <a:latin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96616" y="260648"/>
            <a:ext cx="7056784" cy="81560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spcAft>
                <a:spcPts val="0"/>
              </a:spcAft>
            </a:pPr>
            <a:endParaRPr lang="ru-RU" altLang="en-US" sz="1100" b="1" dirty="0" smtClean="0">
              <a:solidFill>
                <a:srgbClr val="000000"/>
              </a:solidFill>
            </a:endParaRPr>
          </a:p>
          <a:p>
            <a:pPr eaLnBrk="1" hangingPunct="1">
              <a:spcAft>
                <a:spcPts val="0"/>
              </a:spcAft>
            </a:pPr>
            <a:r>
              <a:rPr lang="ru-RU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Диаграммы состояния двойных систем</a:t>
            </a:r>
          </a:p>
          <a:p>
            <a:pPr eaLnBrk="1" hangingPunct="1">
              <a:spcAft>
                <a:spcPts val="0"/>
              </a:spcAft>
            </a:pPr>
            <a:r>
              <a:rPr lang="en-US" sz="1200" b="1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endParaRPr lang="ru-RU" sz="12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28464" y="4869160"/>
            <a:ext cx="9649072" cy="181588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00"/>
                </a:solidFill>
              </a:rPr>
              <a:t>Согласно двойным диаграммам состояния </a:t>
            </a:r>
            <a:r>
              <a:rPr lang="en-US" sz="1400" b="1" dirty="0" smtClean="0">
                <a:solidFill>
                  <a:srgbClr val="000000"/>
                </a:solidFill>
              </a:rPr>
              <a:t>Fe</a:t>
            </a:r>
            <a:r>
              <a:rPr lang="ru-RU" sz="1400" b="1" dirty="0" smtClean="0">
                <a:solidFill>
                  <a:srgbClr val="000000"/>
                </a:solidFill>
              </a:rPr>
              <a:t>-</a:t>
            </a:r>
            <a:r>
              <a:rPr lang="en-US" sz="1400" b="1" dirty="0" smtClean="0">
                <a:solidFill>
                  <a:srgbClr val="000000"/>
                </a:solidFill>
              </a:rPr>
              <a:t>Cu</a:t>
            </a:r>
            <a:r>
              <a:rPr lang="ru-RU" sz="1400" b="1" dirty="0" smtClean="0">
                <a:solidFill>
                  <a:srgbClr val="000000"/>
                </a:solidFill>
              </a:rPr>
              <a:t> и </a:t>
            </a:r>
            <a:r>
              <a:rPr lang="en-US" sz="1400" b="1" dirty="0" smtClean="0">
                <a:solidFill>
                  <a:srgbClr val="000000"/>
                </a:solidFill>
              </a:rPr>
              <a:t>Cr</a:t>
            </a:r>
            <a:r>
              <a:rPr lang="ru-RU" sz="1400" b="1" dirty="0" smtClean="0">
                <a:solidFill>
                  <a:srgbClr val="000000"/>
                </a:solidFill>
              </a:rPr>
              <a:t>-</a:t>
            </a:r>
            <a:r>
              <a:rPr lang="en-US" sz="1400" b="1" dirty="0" smtClean="0">
                <a:solidFill>
                  <a:srgbClr val="000000"/>
                </a:solidFill>
              </a:rPr>
              <a:t>Cu</a:t>
            </a:r>
            <a:r>
              <a:rPr lang="ru-RU" sz="1400" b="1" dirty="0" smtClean="0">
                <a:solidFill>
                  <a:srgbClr val="000000"/>
                </a:solidFill>
              </a:rPr>
              <a:t> при комнатной температуре растворимость </a:t>
            </a:r>
            <a:r>
              <a:rPr lang="ru-RU" sz="1400" b="1" dirty="0" err="1" smtClean="0">
                <a:solidFill>
                  <a:srgbClr val="000000"/>
                </a:solidFill>
              </a:rPr>
              <a:t>Fe</a:t>
            </a:r>
            <a:r>
              <a:rPr lang="ru-RU" sz="1400" b="1" dirty="0" smtClean="0">
                <a:solidFill>
                  <a:srgbClr val="000000"/>
                </a:solidFill>
              </a:rPr>
              <a:t> и </a:t>
            </a:r>
            <a:r>
              <a:rPr lang="ru-RU" sz="1400" b="1" dirty="0" err="1" smtClean="0">
                <a:solidFill>
                  <a:srgbClr val="000000"/>
                </a:solidFill>
              </a:rPr>
              <a:t>Cr</a:t>
            </a:r>
            <a:r>
              <a:rPr lang="ru-RU" sz="1400" b="1" dirty="0" smtClean="0">
                <a:solidFill>
                  <a:srgbClr val="000000"/>
                </a:solidFill>
              </a:rPr>
              <a:t> в </a:t>
            </a:r>
            <a:r>
              <a:rPr lang="ru-RU" sz="1400" b="1" dirty="0" err="1" smtClean="0">
                <a:solidFill>
                  <a:srgbClr val="000000"/>
                </a:solidFill>
              </a:rPr>
              <a:t>Cu</a:t>
            </a:r>
            <a:r>
              <a:rPr lang="ru-RU" sz="1400" b="1" dirty="0" smtClean="0">
                <a:solidFill>
                  <a:srgbClr val="000000"/>
                </a:solidFill>
              </a:rPr>
              <a:t> не превышает 0,2 </a:t>
            </a:r>
            <a:r>
              <a:rPr lang="ru-RU" sz="1400" b="1" dirty="0" err="1" smtClean="0">
                <a:solidFill>
                  <a:srgbClr val="000000"/>
                </a:solidFill>
              </a:rPr>
              <a:t>ат.%</a:t>
            </a:r>
            <a:r>
              <a:rPr lang="ru-RU" sz="1400" b="1" dirty="0" smtClean="0">
                <a:solidFill>
                  <a:srgbClr val="000000"/>
                </a:solidFill>
              </a:rPr>
              <a:t>. С повышением температуры растворимость в </a:t>
            </a:r>
            <a:r>
              <a:rPr lang="ru-RU" sz="1400" b="1" dirty="0" err="1" smtClean="0">
                <a:solidFill>
                  <a:srgbClr val="000000"/>
                </a:solidFill>
              </a:rPr>
              <a:t>Cu</a:t>
            </a:r>
            <a:r>
              <a:rPr lang="ru-RU" sz="1400" b="1" dirty="0" smtClean="0">
                <a:solidFill>
                  <a:srgbClr val="000000"/>
                </a:solidFill>
              </a:rPr>
              <a:t> этих элементов  растет и при 1050</a:t>
            </a:r>
            <a:r>
              <a:rPr lang="ru-RU" sz="1400" b="1" dirty="0" smtClean="0">
                <a:solidFill>
                  <a:srgbClr val="000000"/>
                </a:solidFill>
                <a:sym typeface="Symbol"/>
              </a:rPr>
              <a:t></a:t>
            </a:r>
            <a:r>
              <a:rPr lang="ru-RU" sz="1400" b="1" dirty="0" smtClean="0">
                <a:solidFill>
                  <a:srgbClr val="000000"/>
                </a:solidFill>
              </a:rPr>
              <a:t>С достигает значений 2,94 </a:t>
            </a:r>
            <a:r>
              <a:rPr lang="ru-RU" sz="1400" b="1" dirty="0" err="1" smtClean="0">
                <a:solidFill>
                  <a:srgbClr val="000000"/>
                </a:solidFill>
              </a:rPr>
              <a:t>ат.%</a:t>
            </a:r>
            <a:r>
              <a:rPr lang="ru-RU" sz="1400" b="1" dirty="0" smtClean="0">
                <a:solidFill>
                  <a:srgbClr val="000000"/>
                </a:solidFill>
              </a:rPr>
              <a:t> (</a:t>
            </a:r>
            <a:r>
              <a:rPr lang="ru-RU" sz="1400" b="1" dirty="0" err="1" smtClean="0">
                <a:solidFill>
                  <a:srgbClr val="000000"/>
                </a:solidFill>
              </a:rPr>
              <a:t>Fe</a:t>
            </a:r>
            <a:r>
              <a:rPr lang="ru-RU" sz="1400" b="1" dirty="0" smtClean="0">
                <a:solidFill>
                  <a:srgbClr val="000000"/>
                </a:solidFill>
              </a:rPr>
              <a:t>) и 0,73 </a:t>
            </a:r>
            <a:r>
              <a:rPr lang="ru-RU" sz="1400" b="1" dirty="0" err="1" smtClean="0">
                <a:solidFill>
                  <a:srgbClr val="000000"/>
                </a:solidFill>
              </a:rPr>
              <a:t>ат.%</a:t>
            </a:r>
            <a:r>
              <a:rPr lang="ru-RU" sz="1400" b="1" dirty="0" smtClean="0">
                <a:solidFill>
                  <a:srgbClr val="000000"/>
                </a:solidFill>
              </a:rPr>
              <a:t> (</a:t>
            </a:r>
            <a:r>
              <a:rPr lang="en-US" sz="1400" b="1" dirty="0" smtClean="0">
                <a:solidFill>
                  <a:srgbClr val="000000"/>
                </a:solidFill>
              </a:rPr>
              <a:t>Cr</a:t>
            </a:r>
            <a:r>
              <a:rPr lang="ru-RU" sz="1400" b="1" dirty="0" smtClean="0">
                <a:solidFill>
                  <a:srgbClr val="000000"/>
                </a:solidFill>
              </a:rPr>
              <a:t>). Растворимость </a:t>
            </a:r>
            <a:r>
              <a:rPr lang="ru-RU" sz="1400" b="1" dirty="0" err="1" smtClean="0">
                <a:solidFill>
                  <a:srgbClr val="000000"/>
                </a:solidFill>
              </a:rPr>
              <a:t>Cu</a:t>
            </a:r>
            <a:r>
              <a:rPr lang="ru-RU" sz="1400" b="1" dirty="0" smtClean="0">
                <a:solidFill>
                  <a:srgbClr val="000000"/>
                </a:solidFill>
              </a:rPr>
              <a:t> в </a:t>
            </a:r>
            <a:r>
              <a:rPr lang="ru-RU" sz="1400" b="1" dirty="0" smtClean="0">
                <a:solidFill>
                  <a:srgbClr val="000000"/>
                </a:solidFill>
                <a:sym typeface="Symbol"/>
              </a:rPr>
              <a:t></a:t>
            </a:r>
            <a:r>
              <a:rPr lang="ru-RU" sz="1400" b="1" dirty="0" err="1" smtClean="0">
                <a:solidFill>
                  <a:srgbClr val="000000"/>
                </a:solidFill>
              </a:rPr>
              <a:t>Fe</a:t>
            </a:r>
            <a:r>
              <a:rPr lang="ru-RU" sz="1400" b="1" dirty="0" smtClean="0">
                <a:solidFill>
                  <a:srgbClr val="000000"/>
                </a:solidFill>
              </a:rPr>
              <a:t>  при 1370</a:t>
            </a:r>
            <a:r>
              <a:rPr lang="ru-RU" sz="1400" b="1" dirty="0" smtClean="0">
                <a:solidFill>
                  <a:srgbClr val="000000"/>
                </a:solidFill>
                <a:sym typeface="Symbol"/>
              </a:rPr>
              <a:t></a:t>
            </a:r>
            <a:r>
              <a:rPr lang="ru-RU" sz="1400" b="1" dirty="0" smtClean="0">
                <a:solidFill>
                  <a:srgbClr val="000000"/>
                </a:solidFill>
              </a:rPr>
              <a:t>С составляет 12 </a:t>
            </a:r>
            <a:r>
              <a:rPr lang="ru-RU" sz="1400" b="1" dirty="0" err="1" smtClean="0">
                <a:solidFill>
                  <a:srgbClr val="000000"/>
                </a:solidFill>
              </a:rPr>
              <a:t>ат.%</a:t>
            </a:r>
            <a:r>
              <a:rPr lang="ru-RU" sz="1400" b="1" dirty="0" smtClean="0">
                <a:solidFill>
                  <a:srgbClr val="000000"/>
                </a:solidFill>
              </a:rPr>
              <a:t> и при понижении температуры до 925</a:t>
            </a:r>
            <a:r>
              <a:rPr lang="ru-RU" sz="1400" b="1" dirty="0" smtClean="0">
                <a:solidFill>
                  <a:srgbClr val="000000"/>
                </a:solidFill>
                <a:sym typeface="Symbol"/>
              </a:rPr>
              <a:t></a:t>
            </a:r>
            <a:r>
              <a:rPr lang="ru-RU" sz="1400" b="1" dirty="0" smtClean="0">
                <a:solidFill>
                  <a:srgbClr val="000000"/>
                </a:solidFill>
              </a:rPr>
              <a:t>С уменьшается до 3,68 </a:t>
            </a:r>
            <a:r>
              <a:rPr lang="ru-RU" sz="1400" b="1" dirty="0" err="1" smtClean="0">
                <a:solidFill>
                  <a:srgbClr val="000000"/>
                </a:solidFill>
              </a:rPr>
              <a:t>ат.%</a:t>
            </a:r>
            <a:r>
              <a:rPr lang="ru-RU" sz="1400" b="1" dirty="0" smtClean="0">
                <a:solidFill>
                  <a:srgbClr val="000000"/>
                </a:solidFill>
              </a:rPr>
              <a:t>. Максимальная растворимость </a:t>
            </a:r>
            <a:r>
              <a:rPr lang="ru-RU" sz="1400" b="1" dirty="0" err="1" smtClean="0">
                <a:solidFill>
                  <a:srgbClr val="000000"/>
                </a:solidFill>
              </a:rPr>
              <a:t>Cu</a:t>
            </a:r>
            <a:r>
              <a:rPr lang="ru-RU" sz="1400" b="1" dirty="0" smtClean="0">
                <a:solidFill>
                  <a:srgbClr val="000000"/>
                </a:solidFill>
              </a:rPr>
              <a:t> в </a:t>
            </a:r>
            <a:r>
              <a:rPr lang="ru-RU" sz="1400" b="1" dirty="0" smtClean="0">
                <a:solidFill>
                  <a:srgbClr val="000000"/>
                </a:solidFill>
                <a:sym typeface="Symbol"/>
              </a:rPr>
              <a:t></a:t>
            </a:r>
            <a:r>
              <a:rPr lang="ru-RU" sz="1400" b="1" dirty="0" err="1" smtClean="0">
                <a:solidFill>
                  <a:srgbClr val="000000"/>
                </a:solidFill>
              </a:rPr>
              <a:t>Fe</a:t>
            </a:r>
            <a:r>
              <a:rPr lang="ru-RU" sz="1400" b="1" dirty="0" smtClean="0">
                <a:solidFill>
                  <a:srgbClr val="000000"/>
                </a:solidFill>
              </a:rPr>
              <a:t> согласно работе составляет 1,89 </a:t>
            </a:r>
            <a:r>
              <a:rPr lang="ru-RU" sz="1400" b="1" dirty="0" err="1" smtClean="0">
                <a:solidFill>
                  <a:srgbClr val="000000"/>
                </a:solidFill>
              </a:rPr>
              <a:t>ат.%</a:t>
            </a:r>
            <a:r>
              <a:rPr lang="ru-RU" sz="1400" b="1" dirty="0" smtClean="0">
                <a:solidFill>
                  <a:srgbClr val="000000"/>
                </a:solidFill>
              </a:rPr>
              <a:t> при 865</a:t>
            </a:r>
            <a:r>
              <a:rPr lang="ru-RU" sz="1400" b="1" dirty="0" smtClean="0">
                <a:solidFill>
                  <a:srgbClr val="000000"/>
                </a:solidFill>
                <a:sym typeface="Symbol"/>
              </a:rPr>
              <a:t></a:t>
            </a:r>
            <a:r>
              <a:rPr lang="ru-RU" sz="1400" b="1" dirty="0" smtClean="0">
                <a:solidFill>
                  <a:srgbClr val="000000"/>
                </a:solidFill>
              </a:rPr>
              <a:t>С и при уменьшении температуры до комнатной приближается практически к нулю. Растворимость </a:t>
            </a:r>
            <a:r>
              <a:rPr lang="en-US" sz="1400" b="1" dirty="0" smtClean="0">
                <a:solidFill>
                  <a:srgbClr val="000000"/>
                </a:solidFill>
              </a:rPr>
              <a:t>Al</a:t>
            </a:r>
            <a:r>
              <a:rPr lang="ru-RU" sz="1400" b="1" dirty="0" smtClean="0">
                <a:solidFill>
                  <a:srgbClr val="000000"/>
                </a:solidFill>
              </a:rPr>
              <a:t> в меди значительна и при температурах 900, 800, 700 и 500</a:t>
            </a:r>
            <a:r>
              <a:rPr lang="ru-RU" sz="1400" b="1" dirty="0" smtClean="0">
                <a:solidFill>
                  <a:srgbClr val="000000"/>
                </a:solidFill>
                <a:sym typeface="Symbol"/>
              </a:rPr>
              <a:t></a:t>
            </a:r>
            <a:r>
              <a:rPr lang="ru-RU" sz="1400" b="1" dirty="0" smtClean="0">
                <a:solidFill>
                  <a:srgbClr val="000000"/>
                </a:solidFill>
              </a:rPr>
              <a:t>С составляет (</a:t>
            </a:r>
            <a:r>
              <a:rPr lang="ru-RU" sz="1400" b="1" dirty="0" err="1" smtClean="0">
                <a:solidFill>
                  <a:srgbClr val="000000"/>
                </a:solidFill>
              </a:rPr>
              <a:t>ат</a:t>
            </a:r>
            <a:r>
              <a:rPr lang="ru-RU" sz="1400" b="1" dirty="0" smtClean="0">
                <a:solidFill>
                  <a:srgbClr val="000000"/>
                </a:solidFill>
              </a:rPr>
              <a:t>. %) 16,61; 17, 38, 18,54 и 19,7 соответственно. В жидком состоянии все эти металлы имеют неограниченную растворимость друг в друге.</a:t>
            </a:r>
            <a:endParaRPr lang="ru-RU" sz="1400" b="1" dirty="0">
              <a:solidFill>
                <a:srgbClr val="000000"/>
              </a:solidFill>
            </a:endParaRPr>
          </a:p>
        </p:txBody>
      </p:sp>
      <p:pic>
        <p:nvPicPr>
          <p:cNvPr id="32" name="Рисунок 31" descr="Cu-F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480" y="1628800"/>
            <a:ext cx="2897492" cy="3081182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33" name="Рисунок 32" descr="Cr-C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96816" y="1628800"/>
            <a:ext cx="3092993" cy="3096344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34" name="Рисунок 33" descr="Cu-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09184" y="1628800"/>
            <a:ext cx="3008784" cy="3096344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35" name="Прямоугольник 34"/>
          <p:cNvSpPr/>
          <p:nvPr/>
        </p:nvSpPr>
        <p:spPr>
          <a:xfrm>
            <a:off x="1280593" y="1196752"/>
            <a:ext cx="83869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800" b="1" u="sng" dirty="0" smtClean="0">
                <a:solidFill>
                  <a:srgbClr val="000000"/>
                </a:solidFill>
              </a:rPr>
              <a:t>С</a:t>
            </a:r>
            <a:r>
              <a:rPr lang="en-US" sz="1800" b="1" u="sng" dirty="0" smtClean="0">
                <a:solidFill>
                  <a:srgbClr val="000000"/>
                </a:solidFill>
              </a:rPr>
              <a:t>u-Fe</a:t>
            </a:r>
            <a:endParaRPr lang="ru-RU" sz="1800" b="1" u="sng" dirty="0">
              <a:solidFill>
                <a:srgbClr val="00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376936" y="1196752"/>
            <a:ext cx="82586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u="sng" dirty="0" smtClean="0">
                <a:solidFill>
                  <a:srgbClr val="000000"/>
                </a:solidFill>
              </a:rPr>
              <a:t>Cu-Cr</a:t>
            </a:r>
            <a:endParaRPr lang="ru-RU" sz="1800" b="1" u="sng" dirty="0">
              <a:solidFill>
                <a:srgbClr val="0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761312" y="1196752"/>
            <a:ext cx="80006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u="sng" dirty="0" smtClean="0">
                <a:solidFill>
                  <a:srgbClr val="000000"/>
                </a:solidFill>
              </a:rPr>
              <a:t>Cu-Al</a:t>
            </a:r>
            <a:endParaRPr lang="ru-RU" sz="1800" b="1" u="sn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8705" y="188640"/>
            <a:ext cx="5256584" cy="7386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spcAft>
                <a:spcPts val="0"/>
              </a:spcAft>
            </a:pPr>
            <a:endParaRPr lang="ru-RU" altLang="en-US" sz="600" b="1" dirty="0" smtClean="0">
              <a:solidFill>
                <a:srgbClr val="000000"/>
              </a:solidFill>
            </a:endParaRPr>
          </a:p>
          <a:p>
            <a:pPr eaLnBrk="1" hangingPunct="1">
              <a:spcAft>
                <a:spcPts val="0"/>
              </a:spcAft>
            </a:pPr>
            <a:r>
              <a:rPr lang="ru-RU" altLang="en-US" sz="2400" b="1" dirty="0" smtClean="0">
                <a:solidFill>
                  <a:srgbClr val="000000"/>
                </a:solidFill>
              </a:rPr>
              <a:t>Биметалл </a:t>
            </a:r>
            <a:r>
              <a:rPr lang="ru-RU" altLang="en-US" sz="2400" b="1" dirty="0" err="1" smtClean="0">
                <a:solidFill>
                  <a:srgbClr val="000000"/>
                </a:solidFill>
              </a:rPr>
              <a:t>фехраль</a:t>
            </a:r>
            <a:r>
              <a:rPr lang="ru-RU" altLang="en-US" sz="2400" b="1" dirty="0" smtClean="0">
                <a:solidFill>
                  <a:srgbClr val="000000"/>
                </a:solidFill>
              </a:rPr>
              <a:t>/медь</a:t>
            </a:r>
          </a:p>
          <a:p>
            <a:pPr eaLnBrk="1" hangingPunct="1">
              <a:spcAft>
                <a:spcPts val="0"/>
              </a:spcAft>
            </a:pPr>
            <a:r>
              <a:rPr lang="en-US" sz="1200" b="1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endParaRPr lang="ru-RU" sz="12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4" name="Рисунок 3" descr="02 а`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480" y="980728"/>
            <a:ext cx="4320000" cy="2875938"/>
          </a:xfrm>
          <a:prstGeom prst="rect">
            <a:avLst/>
          </a:prstGeom>
          <a:ln w="19050">
            <a:solidFill>
              <a:schemeClr val="bg1">
                <a:lumMod val="20000"/>
                <a:lumOff val="80000"/>
              </a:schemeClr>
            </a:solidFill>
          </a:ln>
        </p:spPr>
      </p:pic>
      <p:pic>
        <p:nvPicPr>
          <p:cNvPr id="6" name="Рисунок 5" descr="02 в`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480" y="3933058"/>
            <a:ext cx="4320000" cy="2882031"/>
          </a:xfrm>
          <a:prstGeom prst="rect">
            <a:avLst/>
          </a:prstGeom>
          <a:ln w="19050">
            <a:solidFill>
              <a:schemeClr val="bg1">
                <a:lumMod val="20000"/>
                <a:lumOff val="8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5169024" y="4365104"/>
            <a:ext cx="4392488" cy="1261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6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Граница раздела материалов </a:t>
            </a:r>
            <a:r>
              <a:rPr lang="en-US" sz="1600" b="1" dirty="0" err="1" smtClean="0">
                <a:solidFill>
                  <a:schemeClr val="bg2">
                    <a:lumMod val="50000"/>
                  </a:schemeClr>
                </a:solidFill>
              </a:rPr>
              <a:t>FeCrAl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Cu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волнообразная.</a:t>
            </a:r>
          </a:p>
          <a:p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Средняя длина волны 180 мкм и амплитуда 62 мкм.</a:t>
            </a:r>
          </a:p>
          <a:p>
            <a:endParaRPr lang="ru-RU" sz="6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Рисунок 7" descr="02 б`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41032" y="980730"/>
            <a:ext cx="4320000" cy="2882031"/>
          </a:xfrm>
          <a:prstGeom prst="rect">
            <a:avLst/>
          </a:prstGeom>
          <a:ln w="19050">
            <a:solidFill>
              <a:schemeClr val="bg1">
                <a:lumMod val="20000"/>
                <a:lumOff val="80000"/>
              </a:schemeClr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6496" y="188640"/>
            <a:ext cx="8928991" cy="7386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spcAft>
                <a:spcPts val="0"/>
              </a:spcAft>
            </a:pPr>
            <a:endParaRPr lang="ru-RU" altLang="en-US" sz="600" b="1" dirty="0" smtClean="0">
              <a:solidFill>
                <a:srgbClr val="000000"/>
              </a:solidFill>
            </a:endParaRPr>
          </a:p>
          <a:p>
            <a:pPr eaLnBrk="1" hangingPunct="1">
              <a:spcAft>
                <a:spcPts val="0"/>
              </a:spcAft>
            </a:pPr>
            <a:r>
              <a:rPr lang="ru-RU" altLang="en-US" sz="2400" b="1" dirty="0" smtClean="0">
                <a:solidFill>
                  <a:srgbClr val="000000"/>
                </a:solidFill>
              </a:rPr>
              <a:t>Неравновесные твердые растворы на основе 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Cu</a:t>
            </a:r>
            <a:endParaRPr lang="ru-RU" altLang="en-US" sz="2400" b="1" dirty="0" smtClean="0">
              <a:solidFill>
                <a:srgbClr val="000000"/>
              </a:solidFill>
            </a:endParaRPr>
          </a:p>
          <a:p>
            <a:pPr eaLnBrk="1" hangingPunct="1">
              <a:spcAft>
                <a:spcPts val="0"/>
              </a:spcAft>
            </a:pPr>
            <a:r>
              <a:rPr lang="en-US" sz="1200" b="1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endParaRPr lang="ru-RU" sz="12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3" name="Рисунок 2" descr="03 а`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6496" y="1556792"/>
            <a:ext cx="4320000" cy="2875938"/>
          </a:xfrm>
          <a:prstGeom prst="rect">
            <a:avLst/>
          </a:prstGeom>
          <a:ln w="19050">
            <a:solidFill>
              <a:schemeClr val="bg1">
                <a:lumMod val="20000"/>
                <a:lumOff val="80000"/>
              </a:schemeClr>
            </a:solidFill>
          </a:ln>
        </p:spPr>
      </p:pic>
      <p:pic>
        <p:nvPicPr>
          <p:cNvPr id="4" name="Рисунок 3" descr="03 б`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7016" y="1556792"/>
            <a:ext cx="4320000" cy="2875938"/>
          </a:xfrm>
          <a:prstGeom prst="rect">
            <a:avLst/>
          </a:prstGeom>
          <a:ln w="19050">
            <a:solidFill>
              <a:schemeClr val="bg1">
                <a:lumMod val="20000"/>
                <a:lumOff val="8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16497" y="4869162"/>
            <a:ext cx="9001000" cy="13542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en-US" sz="600" b="1" dirty="0" smtClean="0">
              <a:solidFill>
                <a:srgbClr val="000000"/>
              </a:solidFill>
            </a:endParaRPr>
          </a:p>
          <a:p>
            <a:pPr algn="just"/>
            <a:r>
              <a:rPr lang="ru-RU" sz="1400" b="1" dirty="0" smtClean="0">
                <a:solidFill>
                  <a:srgbClr val="000000"/>
                </a:solidFill>
              </a:rPr>
              <a:t>Локальные зоны оплавления после кристаллизации представляют собой  неравновесные твердые растворы на основе меди, в которых присутствуют </a:t>
            </a:r>
            <a:r>
              <a:rPr lang="ru-RU" sz="1400" b="1" dirty="0" err="1" smtClean="0">
                <a:solidFill>
                  <a:srgbClr val="000000"/>
                </a:solidFill>
              </a:rPr>
              <a:t>Fe</a:t>
            </a:r>
            <a:r>
              <a:rPr lang="ru-RU" sz="1400" b="1" dirty="0" smtClean="0">
                <a:solidFill>
                  <a:srgbClr val="000000"/>
                </a:solidFill>
              </a:rPr>
              <a:t>, </a:t>
            </a:r>
            <a:r>
              <a:rPr lang="en-US" sz="1400" b="1" dirty="0" smtClean="0">
                <a:solidFill>
                  <a:srgbClr val="000000"/>
                </a:solidFill>
              </a:rPr>
              <a:t>Cr</a:t>
            </a:r>
            <a:r>
              <a:rPr lang="ru-RU" sz="1400" b="1" dirty="0" smtClean="0">
                <a:solidFill>
                  <a:srgbClr val="000000"/>
                </a:solidFill>
              </a:rPr>
              <a:t> и </a:t>
            </a:r>
            <a:r>
              <a:rPr lang="en-US" sz="1400" b="1" dirty="0" smtClean="0">
                <a:solidFill>
                  <a:srgbClr val="000000"/>
                </a:solidFill>
              </a:rPr>
              <a:t>Al</a:t>
            </a:r>
            <a:r>
              <a:rPr lang="ru-RU" sz="1400" b="1" dirty="0" smtClean="0">
                <a:solidFill>
                  <a:srgbClr val="000000"/>
                </a:solidFill>
              </a:rPr>
              <a:t>. По данным МРСА концентрация этих элементов в них может достигать 28 </a:t>
            </a:r>
            <a:r>
              <a:rPr lang="ru-RU" sz="1400" b="1" dirty="0" err="1" smtClean="0">
                <a:solidFill>
                  <a:srgbClr val="000000"/>
                </a:solidFill>
              </a:rPr>
              <a:t>ат.%</a:t>
            </a:r>
            <a:r>
              <a:rPr lang="ru-RU" sz="1400" b="1" dirty="0" smtClean="0">
                <a:solidFill>
                  <a:srgbClr val="000000"/>
                </a:solidFill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</a:rPr>
              <a:t>Fe</a:t>
            </a:r>
            <a:r>
              <a:rPr lang="ru-RU" sz="1400" b="1" dirty="0" smtClean="0">
                <a:solidFill>
                  <a:srgbClr val="000000"/>
                </a:solidFill>
              </a:rPr>
              <a:t>, 10 </a:t>
            </a:r>
            <a:r>
              <a:rPr lang="ru-RU" sz="1400" b="1" dirty="0" err="1" smtClean="0">
                <a:solidFill>
                  <a:srgbClr val="000000"/>
                </a:solidFill>
              </a:rPr>
              <a:t>ат.%</a:t>
            </a:r>
            <a:r>
              <a:rPr lang="ru-RU" sz="1400" b="1" dirty="0" smtClean="0">
                <a:solidFill>
                  <a:srgbClr val="000000"/>
                </a:solidFill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</a:rPr>
              <a:t>Cr</a:t>
            </a:r>
            <a:r>
              <a:rPr lang="ru-RU" sz="1400" b="1" dirty="0" smtClean="0">
                <a:solidFill>
                  <a:srgbClr val="000000"/>
                </a:solidFill>
              </a:rPr>
              <a:t> и 2 </a:t>
            </a:r>
            <a:r>
              <a:rPr lang="ru-RU" sz="1400" b="1" dirty="0" err="1" smtClean="0">
                <a:solidFill>
                  <a:srgbClr val="000000"/>
                </a:solidFill>
              </a:rPr>
              <a:t>ат.%</a:t>
            </a:r>
            <a:r>
              <a:rPr lang="ru-RU" sz="1400" b="1" dirty="0" smtClean="0">
                <a:solidFill>
                  <a:srgbClr val="000000"/>
                </a:solidFill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</a:rPr>
              <a:t>Al</a:t>
            </a:r>
            <a:r>
              <a:rPr lang="ru-RU" sz="1400" b="1" dirty="0" smtClean="0">
                <a:solidFill>
                  <a:srgbClr val="000000"/>
                </a:solidFill>
              </a:rPr>
              <a:t>. Эти зоны находятся в медной части, ниже границы раздела, и простираются на глубину не более 10 мкм. Линейные размеры</a:t>
            </a:r>
            <a:r>
              <a:rPr lang="en-US" sz="1400" b="1" dirty="0" smtClean="0">
                <a:solidFill>
                  <a:srgbClr val="000000"/>
                </a:solidFill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</a:rPr>
              <a:t>не превышают 20 мкм.</a:t>
            </a:r>
            <a:endParaRPr lang="en-US" sz="1400" b="1" dirty="0" smtClean="0">
              <a:solidFill>
                <a:srgbClr val="000000"/>
              </a:solidFill>
            </a:endParaRPr>
          </a:p>
          <a:p>
            <a:pPr algn="just"/>
            <a:endParaRPr lang="ru-RU" sz="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2521" y="188640"/>
            <a:ext cx="8640960" cy="7386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spcAft>
                <a:spcPts val="0"/>
              </a:spcAft>
            </a:pPr>
            <a:endParaRPr lang="ru-RU" altLang="en-US" sz="600" b="1" dirty="0" smtClean="0">
              <a:solidFill>
                <a:srgbClr val="000000"/>
              </a:solidFill>
            </a:endParaRPr>
          </a:p>
          <a:p>
            <a:pPr eaLnBrk="1" hangingPunct="1">
              <a:spcAft>
                <a:spcPts val="0"/>
              </a:spcAft>
            </a:pPr>
            <a:r>
              <a:rPr lang="ru-RU" altLang="en-US" sz="2400" b="1" dirty="0" smtClean="0">
                <a:solidFill>
                  <a:srgbClr val="000000"/>
                </a:solidFill>
              </a:rPr>
              <a:t>Неравновесные твердые растворы на основе 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Cu</a:t>
            </a:r>
            <a:endParaRPr lang="ru-RU" altLang="en-US" sz="2400" b="1" dirty="0" smtClean="0">
              <a:solidFill>
                <a:srgbClr val="000000"/>
              </a:solidFill>
            </a:endParaRPr>
          </a:p>
          <a:p>
            <a:pPr eaLnBrk="1" hangingPunct="1">
              <a:spcAft>
                <a:spcPts val="0"/>
              </a:spcAft>
            </a:pPr>
            <a:r>
              <a:rPr lang="en-US" sz="1200" b="1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endParaRPr lang="ru-RU" sz="12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3" name="Рисунок 2" descr="04 а`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480" y="1340768"/>
            <a:ext cx="4320000" cy="2875938"/>
          </a:xfrm>
          <a:prstGeom prst="rect">
            <a:avLst/>
          </a:prstGeom>
          <a:ln w="19050">
            <a:solidFill>
              <a:schemeClr val="bg1">
                <a:lumMod val="20000"/>
                <a:lumOff val="80000"/>
              </a:schemeClr>
            </a:solidFill>
          </a:ln>
        </p:spPr>
      </p:pic>
      <p:pic>
        <p:nvPicPr>
          <p:cNvPr id="4" name="Рисунок 3" descr="04 б`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1032" y="1340768"/>
            <a:ext cx="4320000" cy="2875938"/>
          </a:xfrm>
          <a:prstGeom prst="rect">
            <a:avLst/>
          </a:prstGeom>
          <a:ln w="19050">
            <a:solidFill>
              <a:schemeClr val="bg1">
                <a:lumMod val="20000"/>
                <a:lumOff val="8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72480" y="4293097"/>
            <a:ext cx="4392488" cy="2431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ru-RU" sz="600" b="1" dirty="0" smtClean="0">
              <a:solidFill>
                <a:srgbClr val="000000"/>
              </a:solidFill>
            </a:endParaRPr>
          </a:p>
          <a:p>
            <a:pPr algn="just"/>
            <a:r>
              <a:rPr lang="ru-RU" sz="1400" b="1" dirty="0" smtClean="0">
                <a:solidFill>
                  <a:srgbClr val="000000"/>
                </a:solidFill>
              </a:rPr>
              <a:t>В медной части, на глубине до 50 мкм встречаются кусочки </a:t>
            </a:r>
            <a:r>
              <a:rPr lang="en-US" sz="1400" b="1" dirty="0" err="1" smtClean="0">
                <a:solidFill>
                  <a:srgbClr val="000000"/>
                </a:solidFill>
              </a:rPr>
              <a:t>FeCrAl</a:t>
            </a:r>
            <a:r>
              <a:rPr lang="ru-RU" sz="1400" b="1" dirty="0" smtClean="0">
                <a:solidFill>
                  <a:srgbClr val="000000"/>
                </a:solidFill>
              </a:rPr>
              <a:t> линейным размером не более 40 мкм. Эти кусочки окружены пересыщенным твердым раствором на основе </a:t>
            </a:r>
            <a:r>
              <a:rPr lang="ru-RU" sz="1400" b="1" dirty="0" err="1" smtClean="0">
                <a:solidFill>
                  <a:srgbClr val="000000"/>
                </a:solidFill>
              </a:rPr>
              <a:t>Cu</a:t>
            </a:r>
            <a:r>
              <a:rPr lang="ru-RU" sz="1400" b="1" dirty="0" smtClean="0">
                <a:solidFill>
                  <a:srgbClr val="000000"/>
                </a:solidFill>
              </a:rPr>
              <a:t>. Произошло </a:t>
            </a:r>
            <a:r>
              <a:rPr lang="ru-RU" sz="1400" b="1" dirty="0" err="1" smtClean="0">
                <a:solidFill>
                  <a:srgbClr val="000000"/>
                </a:solidFill>
              </a:rPr>
              <a:t>тунелирование</a:t>
            </a:r>
            <a:r>
              <a:rPr lang="ru-RU" sz="1400" b="1" dirty="0" smtClean="0">
                <a:solidFill>
                  <a:srgbClr val="000000"/>
                </a:solidFill>
              </a:rPr>
              <a:t> (вбивание) кусочков </a:t>
            </a:r>
            <a:r>
              <a:rPr lang="ru-RU" sz="1400" b="1" dirty="0" err="1" smtClean="0">
                <a:solidFill>
                  <a:srgbClr val="000000"/>
                </a:solidFill>
              </a:rPr>
              <a:t>фехраля</a:t>
            </a:r>
            <a:r>
              <a:rPr lang="ru-RU" sz="1400" b="1" dirty="0" smtClean="0">
                <a:solidFill>
                  <a:srgbClr val="000000"/>
                </a:solidFill>
              </a:rPr>
              <a:t> в медь с одновременным локальным расплавлением меди вокруг этих кусочков и последующим образованием при охлаждении пересыщенных твердых растворов на основе меди.</a:t>
            </a:r>
          </a:p>
          <a:p>
            <a:pPr algn="just"/>
            <a:endParaRPr lang="ru-RU" sz="600" b="1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69024" y="4293096"/>
            <a:ext cx="4448945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ru-RU" sz="600" b="1" dirty="0" smtClean="0">
              <a:solidFill>
                <a:srgbClr val="000000"/>
              </a:solidFill>
            </a:endParaRPr>
          </a:p>
          <a:p>
            <a:pPr algn="just"/>
            <a:r>
              <a:rPr lang="ru-RU" sz="1400" b="1" dirty="0" smtClean="0">
                <a:solidFill>
                  <a:srgbClr val="000000"/>
                </a:solidFill>
              </a:rPr>
              <a:t>При небольшом размере кусочков </a:t>
            </a:r>
            <a:r>
              <a:rPr lang="en-US" sz="1400" b="1" dirty="0" err="1" smtClean="0">
                <a:solidFill>
                  <a:srgbClr val="000000"/>
                </a:solidFill>
              </a:rPr>
              <a:t>FeCrAl</a:t>
            </a:r>
            <a:r>
              <a:rPr lang="ru-RU" sz="1400" b="1" dirty="0" smtClean="0">
                <a:solidFill>
                  <a:srgbClr val="000000"/>
                </a:solidFill>
              </a:rPr>
              <a:t> может произойти их полное или частичное растворение в расплаве </a:t>
            </a:r>
            <a:r>
              <a:rPr lang="en-US" sz="1400" b="1" dirty="0" smtClean="0">
                <a:solidFill>
                  <a:srgbClr val="000000"/>
                </a:solidFill>
              </a:rPr>
              <a:t>Cu</a:t>
            </a:r>
            <a:r>
              <a:rPr lang="ru-RU" sz="1400" b="1" dirty="0" smtClean="0">
                <a:solidFill>
                  <a:srgbClr val="000000"/>
                </a:solidFill>
              </a:rPr>
              <a:t> с образованием, после охлаждения, только зон неравновесных твердых растворов на основе </a:t>
            </a:r>
            <a:r>
              <a:rPr lang="ru-RU" sz="1400" b="1" dirty="0" err="1" smtClean="0">
                <a:solidFill>
                  <a:srgbClr val="000000"/>
                </a:solidFill>
              </a:rPr>
              <a:t>Сu</a:t>
            </a:r>
            <a:r>
              <a:rPr lang="ru-RU" sz="1400" b="1" dirty="0" smtClean="0">
                <a:solidFill>
                  <a:srgbClr val="000000"/>
                </a:solidFill>
              </a:rPr>
              <a:t> в </a:t>
            </a:r>
            <a:r>
              <a:rPr lang="ru-RU" sz="1400" b="1" dirty="0" err="1" smtClean="0">
                <a:solidFill>
                  <a:srgbClr val="000000"/>
                </a:solidFill>
              </a:rPr>
              <a:t>подповерхностном</a:t>
            </a:r>
            <a:r>
              <a:rPr lang="ru-RU" sz="1400" b="1" dirty="0" smtClean="0">
                <a:solidFill>
                  <a:srgbClr val="000000"/>
                </a:solidFill>
              </a:rPr>
              <a:t> слое.</a:t>
            </a:r>
          </a:p>
          <a:p>
            <a:pPr algn="just"/>
            <a:endParaRPr lang="ru-RU" sz="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4488" y="188642"/>
            <a:ext cx="9145016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spcAft>
                <a:spcPts val="0"/>
              </a:spcAft>
            </a:pPr>
            <a:r>
              <a:rPr lang="ru-RU" altLang="en-US" sz="2400" b="1" dirty="0" smtClean="0">
                <a:solidFill>
                  <a:srgbClr val="000000"/>
                </a:solidFill>
              </a:rPr>
              <a:t>Граница раздела </a:t>
            </a:r>
            <a:r>
              <a:rPr lang="en-US" altLang="en-US" sz="2400" b="1" dirty="0" err="1" smtClean="0">
                <a:solidFill>
                  <a:srgbClr val="000000"/>
                </a:solidFill>
              </a:rPr>
              <a:t>FeCrAl</a:t>
            </a:r>
            <a:r>
              <a:rPr lang="ru-RU" altLang="en-US" sz="2400" b="1" dirty="0" smtClean="0">
                <a:solidFill>
                  <a:srgbClr val="000000"/>
                </a:solidFill>
              </a:rPr>
              <a:t>/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Cu</a:t>
            </a:r>
            <a:r>
              <a:rPr lang="ru-RU" altLang="en-US" sz="2400" b="1" dirty="0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spcAft>
                <a:spcPts val="0"/>
              </a:spcAft>
            </a:pPr>
            <a:r>
              <a:rPr lang="ru-RU" altLang="en-US" sz="2400" b="1" dirty="0" smtClean="0">
                <a:solidFill>
                  <a:srgbClr val="000000"/>
                </a:solidFill>
              </a:rPr>
              <a:t>Исследование распределения элементов.</a:t>
            </a:r>
          </a:p>
        </p:txBody>
      </p:sp>
      <p:pic>
        <p:nvPicPr>
          <p:cNvPr id="4" name="Рисунок 3" descr="05`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0552" y="1268760"/>
            <a:ext cx="2520000" cy="2520000"/>
          </a:xfrm>
          <a:prstGeom prst="rect">
            <a:avLst/>
          </a:prstGeom>
          <a:ln w="19050">
            <a:solidFill>
              <a:schemeClr val="bg1">
                <a:lumMod val="20000"/>
                <a:lumOff val="80000"/>
              </a:schemeClr>
            </a:solidFill>
          </a:ln>
        </p:spPr>
      </p:pic>
      <p:pic>
        <p:nvPicPr>
          <p:cNvPr id="5" name="Рисунок 4" descr="05 Cu`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6936" y="1268760"/>
            <a:ext cx="2520000" cy="2515732"/>
          </a:xfrm>
          <a:prstGeom prst="rect">
            <a:avLst/>
          </a:prstGeom>
          <a:ln w="19050">
            <a:solidFill>
              <a:schemeClr val="bg1">
                <a:lumMod val="20000"/>
                <a:lumOff val="80000"/>
              </a:schemeClr>
            </a:solidFill>
          </a:ln>
        </p:spPr>
      </p:pic>
      <p:pic>
        <p:nvPicPr>
          <p:cNvPr id="6" name="Рисунок 5" descr="05 Fe`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69224" y="1268762"/>
            <a:ext cx="2520000" cy="2509331"/>
          </a:xfrm>
          <a:prstGeom prst="rect">
            <a:avLst/>
          </a:prstGeom>
          <a:ln w="19050">
            <a:solidFill>
              <a:schemeClr val="bg1">
                <a:lumMod val="20000"/>
                <a:lumOff val="80000"/>
              </a:schemeClr>
            </a:solidFill>
          </a:ln>
        </p:spPr>
      </p:pic>
      <p:pic>
        <p:nvPicPr>
          <p:cNvPr id="7" name="Рисунок 6" descr="05 Cr`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76936" y="3861048"/>
            <a:ext cx="2520000" cy="2524268"/>
          </a:xfrm>
          <a:prstGeom prst="rect">
            <a:avLst/>
          </a:prstGeom>
          <a:ln w="19050">
            <a:solidFill>
              <a:schemeClr val="bg1">
                <a:lumMod val="20000"/>
                <a:lumOff val="80000"/>
              </a:schemeClr>
            </a:solidFill>
          </a:ln>
        </p:spPr>
      </p:pic>
      <p:pic>
        <p:nvPicPr>
          <p:cNvPr id="8" name="Рисунок 7" descr="05 Al`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69224" y="3861048"/>
            <a:ext cx="2520000" cy="2520000"/>
          </a:xfrm>
          <a:prstGeom prst="rect">
            <a:avLst/>
          </a:prstGeom>
          <a:ln w="19050">
            <a:solidFill>
              <a:schemeClr val="bg1">
                <a:lumMod val="20000"/>
                <a:lumOff val="80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344488" y="4221090"/>
            <a:ext cx="3744416" cy="22159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ru-RU" sz="600" b="1" dirty="0" smtClean="0">
              <a:solidFill>
                <a:srgbClr val="000000"/>
              </a:solidFill>
            </a:endParaRPr>
          </a:p>
          <a:p>
            <a:pPr algn="just"/>
            <a:r>
              <a:rPr lang="ru-RU" sz="1400" b="1" dirty="0" smtClean="0">
                <a:solidFill>
                  <a:srgbClr val="000000"/>
                </a:solidFill>
              </a:rPr>
              <a:t>Исследование распределения элементов по площади (так называемый «</a:t>
            </a:r>
            <a:r>
              <a:rPr lang="ru-RU" sz="1400" b="1" dirty="0" err="1" smtClean="0">
                <a:solidFill>
                  <a:srgbClr val="000000"/>
                </a:solidFill>
              </a:rPr>
              <a:t>мэппинг</a:t>
            </a:r>
            <a:r>
              <a:rPr lang="ru-RU" sz="1400" b="1" dirty="0" smtClean="0">
                <a:solidFill>
                  <a:srgbClr val="000000"/>
                </a:solidFill>
              </a:rPr>
              <a:t>»), показало что имеет место незначительная диффузия </a:t>
            </a:r>
            <a:r>
              <a:rPr lang="ru-RU" sz="1400" b="1" dirty="0" err="1" smtClean="0">
                <a:solidFill>
                  <a:srgbClr val="000000"/>
                </a:solidFill>
              </a:rPr>
              <a:t>Fe</a:t>
            </a:r>
            <a:r>
              <a:rPr lang="ru-RU" sz="1400" b="1" dirty="0" smtClean="0">
                <a:solidFill>
                  <a:srgbClr val="000000"/>
                </a:solidFill>
              </a:rPr>
              <a:t> и </a:t>
            </a:r>
            <a:r>
              <a:rPr lang="ru-RU" sz="1400" b="1" dirty="0" err="1" smtClean="0">
                <a:solidFill>
                  <a:srgbClr val="000000"/>
                </a:solidFill>
              </a:rPr>
              <a:t>Сr</a:t>
            </a:r>
            <a:r>
              <a:rPr lang="ru-RU" sz="1400" b="1" dirty="0" smtClean="0">
                <a:solidFill>
                  <a:srgbClr val="000000"/>
                </a:solidFill>
              </a:rPr>
              <a:t> в </a:t>
            </a:r>
            <a:r>
              <a:rPr lang="ru-RU" sz="1400" b="1" dirty="0" err="1" smtClean="0">
                <a:solidFill>
                  <a:srgbClr val="000000"/>
                </a:solidFill>
              </a:rPr>
              <a:t>Cu</a:t>
            </a:r>
            <a:r>
              <a:rPr lang="ru-RU" sz="1400" b="1" dirty="0" smtClean="0">
                <a:solidFill>
                  <a:srgbClr val="000000"/>
                </a:solidFill>
              </a:rPr>
              <a:t> и наоборот меди в </a:t>
            </a:r>
            <a:r>
              <a:rPr lang="ru-RU" sz="1400" b="1" dirty="0" err="1" smtClean="0">
                <a:solidFill>
                  <a:srgbClr val="000000"/>
                </a:solidFill>
              </a:rPr>
              <a:t>фехраль</a:t>
            </a:r>
            <a:r>
              <a:rPr lang="ru-RU" sz="1400" b="1" dirty="0" smtClean="0">
                <a:solidFill>
                  <a:srgbClr val="000000"/>
                </a:solidFill>
              </a:rPr>
              <a:t>.  Содержание </a:t>
            </a:r>
            <a:r>
              <a:rPr lang="ru-RU" sz="1400" b="1" dirty="0" err="1" smtClean="0">
                <a:solidFill>
                  <a:srgbClr val="000000"/>
                </a:solidFill>
              </a:rPr>
              <a:t>Al</a:t>
            </a:r>
            <a:r>
              <a:rPr lang="ru-RU" sz="1400" b="1" dirty="0" smtClean="0">
                <a:solidFill>
                  <a:srgbClr val="000000"/>
                </a:solidFill>
              </a:rPr>
              <a:t> по обеим сторона границы раздела приблизительно одинаково, по крайней мере, на глубину 2 мкм в обе стороны.</a:t>
            </a:r>
          </a:p>
          <a:p>
            <a:pPr algn="just"/>
            <a:endParaRPr lang="ru-RU" sz="6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17070</TotalTime>
  <Words>1136</Words>
  <Application>Microsoft Macintosh PowerPoint</Application>
  <PresentationFormat>A4 Paper (210x297 mm)</PresentationFormat>
  <Paragraphs>106</Paragraphs>
  <Slides>11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Essential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ADA</dc:creator>
  <cp:lastModifiedBy>deribas</cp:lastModifiedBy>
  <cp:revision>409</cp:revision>
  <dcterms:created xsi:type="dcterms:W3CDTF">2004-04-15T13:43:12Z</dcterms:created>
  <dcterms:modified xsi:type="dcterms:W3CDTF">2014-05-24T18:01:41Z</dcterms:modified>
</cp:coreProperties>
</file>